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</Types>
</file>

<file path=_rels/.rels>&#65279;<?xml version="1.0" encoding="UTF-8" standalone="yes"?>
<Relationships xmlns="http://schemas.openxmlformats.org/package/2006/relationships">
  <Relationship Id="rId2" Type="http://schemas.openxmlformats.org/package/2006/relationships/metadata/thumbnail" Target="docProps/thumbnail.jpeg" />
  <Relationship Id="rId1" Type="http://schemas.openxmlformats.org/officeDocument/2006/relationships/officeDocument" Target="ppt/presentation.xml" />
  <Relationship Id="rId4" Type="http://schemas.openxmlformats.org/officeDocument/2006/relationships/extended-properties" Target="docProps/app.xml" />
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1"/>
  </p:notesMasterIdLst>
  <p:handoutMasterIdLst>
    <p:handoutMasterId r:id="rId12"/>
  </p:handoutMasterIdLst>
  <p:sldIdLst>
    <p:sldId id="266" r:id="rId2"/>
    <p:sldId id="264" r:id="rId3"/>
    <p:sldId id="265" r:id="rId4"/>
    <p:sldId id="261" r:id="rId5"/>
    <p:sldId id="256" r:id="rId6"/>
    <p:sldId id="257" r:id="rId7"/>
    <p:sldId id="263" r:id="rId8"/>
    <p:sldId id="262" r:id="rId9"/>
    <p:sldId id="258" r:id="rId10"/>
  </p:sldIdLst>
  <p:sldSz cx="9144000" cy="6858000" type="screen4x3"/>
  <p:notesSz cx="7019925" cy="930592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0000"/>
    <a:srgbClr val="0066FF"/>
    <a:srgbClr val="0000FF"/>
    <a:srgbClr val="FF9900"/>
    <a:srgbClr val="CC0000"/>
    <a:srgbClr val="FF0000"/>
    <a:srgbClr val="008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7780" autoAdjust="0"/>
    <p:restoredTop sz="86207" autoAdjust="0"/>
  </p:normalViewPr>
  <p:slideViewPr>
    <p:cSldViewPr>
      <p:cViewPr varScale="1">
        <p:scale>
          <a:sx n="116" d="100"/>
          <a:sy n="116" d="100"/>
        </p:scale>
        <p:origin x="-540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0" d="100"/>
        <a:sy n="60" d="100"/>
      </p:scale>
      <p:origin x="0" y="0"/>
    </p:cViewPr>
  </p:sorterViewPr>
  <p:gridSpacing cx="78028800" cy="78028800"/>
</p:viewPr>
</file>

<file path=ppt/_rels/presentation.xml.rels>&#65279;<?xml version="1.0" encoding="UTF-8" standalone="yes"?>
<Relationships xmlns="http://schemas.openxmlformats.org/package/2006/relationships">
  <Relationship Id="rId8" Type="http://schemas.openxmlformats.org/officeDocument/2006/relationships/slide" Target="slides/slide7.xml" />
  <Relationship Id="rId13" Type="http://schemas.openxmlformats.org/officeDocument/2006/relationships/presProps" Target="presProps.xml" />
  <Relationship Id="rId3" Type="http://schemas.openxmlformats.org/officeDocument/2006/relationships/slide" Target="slides/slide2.xml" />
  <Relationship Id="rId7" Type="http://schemas.openxmlformats.org/officeDocument/2006/relationships/slide" Target="slides/slide6.xml" />
  <Relationship Id="rId12" Type="http://schemas.openxmlformats.org/officeDocument/2006/relationships/handoutMaster" Target="handoutMasters/handoutMaster1.xml" />
  <Relationship Id="rId2" Type="http://schemas.openxmlformats.org/officeDocument/2006/relationships/slide" Target="slides/slide1.xml" />
  <Relationship Id="rId16" Type="http://schemas.openxmlformats.org/officeDocument/2006/relationships/tableStyles" Target="tableStyles.xml" />
  <Relationship Id="rId1" Type="http://schemas.openxmlformats.org/officeDocument/2006/relationships/slideMaster" Target="slideMasters/slideMaster1.xml" />
  <Relationship Id="rId6" Type="http://schemas.openxmlformats.org/officeDocument/2006/relationships/slide" Target="slides/slide5.xml" />
  <Relationship Id="rId11" Type="http://schemas.openxmlformats.org/officeDocument/2006/relationships/notesMaster" Target="notesMasters/notesMaster1.xml" />
  <Relationship Id="rId5" Type="http://schemas.openxmlformats.org/officeDocument/2006/relationships/slide" Target="slides/slide4.xml" />
  <Relationship Id="rId15" Type="http://schemas.openxmlformats.org/officeDocument/2006/relationships/theme" Target="theme/theme1.xml" />
  <Relationship Id="rId10" Type="http://schemas.openxmlformats.org/officeDocument/2006/relationships/slide" Target="slides/slide9.xml" />
  <Relationship Id="rId4" Type="http://schemas.openxmlformats.org/officeDocument/2006/relationships/slide" Target="slides/slide3.xml" />
  <Relationship Id="rId9" Type="http://schemas.openxmlformats.org/officeDocument/2006/relationships/slide" Target="slides/slide8.xml" />
  <Relationship Id="rId14" Type="http://schemas.openxmlformats.org/officeDocument/2006/relationships/viewProps" Target="viewProps.xml" />
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4165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287" tIns="46644" rIns="93287" bIns="46644" numCol="1" anchor="t" anchorCtr="0" compatLnSpc="1">
            <a:prstTxWarp prst="textNoShape">
              <a:avLst/>
            </a:prstTxWarp>
          </a:bodyPr>
          <a:lstStyle>
            <a:lvl1pPr defTabSz="933450" eaLnBrk="0" hangingPunct="0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6688" y="0"/>
            <a:ext cx="304165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287" tIns="46644" rIns="93287" bIns="46644" numCol="1" anchor="t" anchorCtr="0" compatLnSpc="1">
            <a:prstTxWarp prst="textNoShape">
              <a:avLst/>
            </a:prstTxWarp>
          </a:bodyPr>
          <a:lstStyle>
            <a:lvl1pPr algn="r" defTabSz="933450" eaLnBrk="0" hangingPunct="0">
              <a:defRPr sz="1200">
                <a:cs typeface="+mn-cs"/>
              </a:defRPr>
            </a:lvl1pPr>
          </a:lstStyle>
          <a:p>
            <a:pPr>
              <a:defRPr/>
            </a:pPr>
            <a:fld id="{D06EBB87-8339-4615-8BC9-34B5C9283018}" type="datetimeFigureOut">
              <a:rPr lang="en-US"/>
              <a:pPr>
                <a:defRPr/>
              </a:pPr>
              <a:t>2/20/2010</a:t>
            </a:fld>
            <a:endParaRPr lang="en-US"/>
          </a:p>
        </p:txBody>
      </p:sp>
      <p:sp>
        <p:nvSpPr>
          <p:cNvPr id="430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9200"/>
            <a:ext cx="304165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287" tIns="46644" rIns="93287" bIns="46644" numCol="1" anchor="b" anchorCtr="0" compatLnSpc="1">
            <a:prstTxWarp prst="textNoShape">
              <a:avLst/>
            </a:prstTxWarp>
          </a:bodyPr>
          <a:lstStyle>
            <a:lvl1pPr defTabSz="933450" eaLnBrk="0" hangingPunct="0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30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6688" y="8839200"/>
            <a:ext cx="304165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287" tIns="46644" rIns="93287" bIns="46644" numCol="1" anchor="b" anchorCtr="0" compatLnSpc="1">
            <a:prstTxWarp prst="textNoShape">
              <a:avLst/>
            </a:prstTxWarp>
          </a:bodyPr>
          <a:lstStyle>
            <a:lvl1pPr algn="r" defTabSz="933450" eaLnBrk="0" hangingPunct="0">
              <a:defRPr sz="1200">
                <a:cs typeface="+mn-cs"/>
              </a:defRPr>
            </a:lvl1pPr>
          </a:lstStyle>
          <a:p>
            <a:pPr>
              <a:defRPr/>
            </a:pPr>
            <a:fld id="{D316EE6C-B76D-4B77-84B9-EEA2C519C9D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304165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287" tIns="46644" rIns="93287" bIns="46644" numCol="1" anchor="t" anchorCtr="0" compatLnSpc="1">
            <a:prstTxWarp prst="textNoShape">
              <a:avLst/>
            </a:prstTxWarp>
          </a:bodyPr>
          <a:lstStyle>
            <a:lvl1pPr defTabSz="933450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 bwMode="auto">
          <a:xfrm>
            <a:off x="3976688" y="0"/>
            <a:ext cx="304165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287" tIns="46644" rIns="93287" bIns="46644" numCol="1" anchor="t" anchorCtr="0" compatLnSpc="1">
            <a:prstTxWarp prst="textNoShape">
              <a:avLst/>
            </a:prstTxWarp>
          </a:bodyPr>
          <a:lstStyle>
            <a:lvl1pPr algn="r" defTabSz="933450">
              <a:defRPr sz="1200">
                <a:cs typeface="+mn-cs"/>
              </a:defRPr>
            </a:lvl1pPr>
          </a:lstStyle>
          <a:p>
            <a:pPr>
              <a:defRPr/>
            </a:pPr>
            <a:fld id="{921E16E7-12A4-4530-9D51-84853BDC4BC6}" type="datetimeFigureOut">
              <a:rPr lang="en-US"/>
              <a:pPr>
                <a:defRPr/>
              </a:pPr>
              <a:t>2/20/2010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4275" y="698500"/>
            <a:ext cx="4652963" cy="34893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 bwMode="auto">
          <a:xfrm>
            <a:off x="701675" y="4419600"/>
            <a:ext cx="5616575" cy="418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287" tIns="46644" rIns="93287" bIns="4664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 bwMode="auto">
          <a:xfrm>
            <a:off x="0" y="8839200"/>
            <a:ext cx="304165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287" tIns="46644" rIns="93287" bIns="46644" numCol="1" anchor="b" anchorCtr="0" compatLnSpc="1">
            <a:prstTxWarp prst="textNoShape">
              <a:avLst/>
            </a:prstTxWarp>
          </a:bodyPr>
          <a:lstStyle>
            <a:lvl1pPr defTabSz="933450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 bwMode="auto">
          <a:xfrm>
            <a:off x="3976688" y="8839200"/>
            <a:ext cx="304165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287" tIns="46644" rIns="93287" bIns="46644" numCol="1" anchor="b" anchorCtr="0" compatLnSpc="1">
            <a:prstTxWarp prst="textNoShape">
              <a:avLst/>
            </a:prstTxWarp>
          </a:bodyPr>
          <a:lstStyle>
            <a:lvl1pPr algn="r" defTabSz="933450">
              <a:defRPr sz="1200">
                <a:cs typeface="+mn-cs"/>
              </a:defRPr>
            </a:lvl1pPr>
          </a:lstStyle>
          <a:p>
            <a:pPr>
              <a:defRPr/>
            </a:pPr>
            <a:fld id="{BA3FB4C8-43A3-41C5-BDDD-1135C6405A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C39D25-B0E6-445D-AA1F-9782F17BFE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E9AC20-9510-43E1-AFD3-D2CE9A7A28D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6225"/>
            <a:ext cx="2057400" cy="58499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6225"/>
            <a:ext cx="6019800" cy="58499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7F9BA2-0D31-4D01-A6CF-0F2F465A71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6225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598613"/>
            <a:ext cx="8229600" cy="452755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320986-9D5F-4484-88BD-A24EFAE7ECC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06A776-B767-462C-A87B-50E008F0CD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9B7DEB-B042-4711-A286-D15ECCFDC1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98613"/>
            <a:ext cx="4038600" cy="45275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598613"/>
            <a:ext cx="4038600" cy="45275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A1F971-13E0-4E47-81CB-916E2BECD47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48E5DE-A323-4843-B5E2-51691608D5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2C3392-3A2E-48ED-B53B-E32667C993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0E942D-7214-4299-B543-18378F70CE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0D230E-9C13-4AE9-B639-9DF8F13F12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3C8E1D-8A7C-49D7-B258-749CF9EC06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6225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598613"/>
            <a:ext cx="8229600" cy="4527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 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98E91B12-CFD6-4681-9E44-521A05EF2F6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0" y="-3175"/>
            <a:ext cx="9144000" cy="396875"/>
          </a:xfrm>
          <a:prstGeom prst="rect">
            <a:avLst/>
          </a:prstGeom>
          <a:gradFill rotWithShape="1">
            <a:gsLst>
              <a:gs pos="0">
                <a:srgbClr val="D24D24"/>
              </a:gs>
              <a:gs pos="100000">
                <a:srgbClr val="008000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>
            <a:outerShdw dist="35921" dir="2700000" algn="ctr" rotWithShape="0">
              <a:srgbClr val="000000"/>
            </a:out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en-US" sz="2000" b="1">
                <a:solidFill>
                  <a:srgbClr val="FFFFFF"/>
                </a:solidFill>
              </a:rPr>
              <a:t>Combined Security Transition Command - Afghanistan</a:t>
            </a:r>
          </a:p>
        </p:txBody>
      </p:sp>
      <p:grpSp>
        <p:nvGrpSpPr>
          <p:cNvPr id="1031" name="Group 7"/>
          <p:cNvGrpSpPr>
            <a:grpSpLocks/>
          </p:cNvGrpSpPr>
          <p:nvPr/>
        </p:nvGrpSpPr>
        <p:grpSpPr bwMode="auto">
          <a:xfrm>
            <a:off x="8042275" y="0"/>
            <a:ext cx="1089025" cy="1092200"/>
            <a:chOff x="2690" y="2328"/>
            <a:chExt cx="686" cy="688"/>
          </a:xfrm>
        </p:grpSpPr>
        <p:grpSp>
          <p:nvGrpSpPr>
            <p:cNvPr id="1033" name="Group 8"/>
            <p:cNvGrpSpPr>
              <a:grpSpLocks/>
            </p:cNvGrpSpPr>
            <p:nvPr userDrawn="1"/>
          </p:nvGrpSpPr>
          <p:grpSpPr bwMode="auto">
            <a:xfrm>
              <a:off x="2690" y="2328"/>
              <a:ext cx="686" cy="688"/>
              <a:chOff x="3360" y="1536"/>
              <a:chExt cx="1678" cy="1680"/>
            </a:xfrm>
          </p:grpSpPr>
          <p:sp>
            <p:nvSpPr>
              <p:cNvPr id="3081" name="Oval 9"/>
              <p:cNvSpPr>
                <a:spLocks noChangeArrowheads="1"/>
              </p:cNvSpPr>
              <p:nvPr userDrawn="1"/>
            </p:nvSpPr>
            <p:spPr bwMode="auto">
              <a:xfrm>
                <a:off x="3399" y="1568"/>
                <a:ext cx="1610" cy="1609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pic>
            <p:nvPicPr>
              <p:cNvPr id="1036" name="Picture 10" descr="CSTC-A"/>
              <p:cNvPicPr>
                <a:picLocks noChangeAspect="1" noChangeArrowheads="1"/>
              </p:cNvPicPr>
              <p:nvPr userDrawn="1"/>
            </p:nvPicPr>
            <p:blipFill>
              <a:blip r:embed="rId14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</a:blip>
              <a:srcRect/>
              <a:stretch>
                <a:fillRect/>
              </a:stretch>
            </p:blipFill>
            <p:spPr bwMode="auto">
              <a:xfrm>
                <a:off x="3360" y="1536"/>
                <a:ext cx="1678" cy="168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sp>
          <p:nvSpPr>
            <p:cNvPr id="3083" name="Oval 11"/>
            <p:cNvSpPr>
              <a:spLocks noChangeArrowheads="1"/>
            </p:cNvSpPr>
            <p:nvPr userDrawn="1"/>
          </p:nvSpPr>
          <p:spPr bwMode="auto">
            <a:xfrm>
              <a:off x="2697" y="2337"/>
              <a:ext cx="672" cy="666"/>
            </a:xfrm>
            <a:prstGeom prst="ellipse">
              <a:avLst/>
            </a:prstGeom>
            <a:noFill/>
            <a:ln w="28575">
              <a:solidFill>
                <a:srgbClr val="FF99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en-US" sz="1600">
                <a:cs typeface="+mn-cs"/>
              </a:endParaRPr>
            </a:p>
          </p:txBody>
        </p:sp>
      </p:grpSp>
      <p:sp>
        <p:nvSpPr>
          <p:cNvPr id="3084" name="Rectangle 12"/>
          <p:cNvSpPr>
            <a:spLocks noChangeArrowheads="1"/>
          </p:cNvSpPr>
          <p:nvPr/>
        </p:nvSpPr>
        <p:spPr bwMode="auto">
          <a:xfrm>
            <a:off x="0" y="466725"/>
            <a:ext cx="10160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>
              <a:defRPr/>
            </a:pPr>
            <a:endParaRPr lang="en-US" sz="1400"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 standalone="yes"?>
<Relationships xmlns="http://schemas.openxmlformats.org/package/2006/relationships">
  <Relationship Id="rId1" Type="http://schemas.openxmlformats.org/officeDocument/2006/relationships/slideLayout" Target="../slideLayouts/slideLayout1.xml" />
</Relationships>
</file>

<file path=ppt/slides/_rels/slide2.xml.rels>&#65279;<?xml version="1.0" encoding="UTF-8" standalone="yes"?>
<Relationships xmlns="http://schemas.openxmlformats.org/package/2006/relationships">
  <Relationship Id="rId1" Type="http://schemas.openxmlformats.org/officeDocument/2006/relationships/slideLayout" Target="../slideLayouts/slideLayout1.xml" />
</Relationships>
</file>

<file path=ppt/slides/_rels/slide3.xml.rels>&#65279;<?xml version="1.0" encoding="UTF-8" standalone="yes"?>
<Relationships xmlns="http://schemas.openxmlformats.org/package/2006/relationships">
  <Relationship Id="rId1" Type="http://schemas.openxmlformats.org/officeDocument/2006/relationships/slideLayout" Target="../slideLayouts/slideLayout2.xml" />
</Relationships>
</file>

<file path=ppt/slides/_rels/slide4.xml.rels>&#65279;<?xml version="1.0" encoding="UTF-8" standalone="yes"?>
<Relationships xmlns="http://schemas.openxmlformats.org/package/2006/relationships">
  <Relationship Id="rId2" Type="http://schemas.openxmlformats.org/officeDocument/2006/relationships/image" Target="../media/image2.png" />
  <Relationship Id="rId1" Type="http://schemas.openxmlformats.org/officeDocument/2006/relationships/slideLayout" Target="../slideLayouts/slideLayout2.xml" />
</Relationships>
</file>

<file path=ppt/slides/_rels/slide5.xml.rels>&#65279;<?xml version="1.0" encoding="UTF-8" standalone="yes"?>
<Relationships xmlns="http://schemas.openxmlformats.org/package/2006/relationships">
  <Relationship Id="rId2" Type="http://schemas.openxmlformats.org/officeDocument/2006/relationships/image" Target="../media/image3.png" />
  <Relationship Id="rId1" Type="http://schemas.openxmlformats.org/officeDocument/2006/relationships/slideLayout" Target="../slideLayouts/slideLayout1.xml" />
</Relationships>
</file>

<file path=ppt/slides/_rels/slide6.xml.rels>&#65279;<?xml version="1.0" encoding="UTF-8" standalone="yes"?>
<Relationships xmlns="http://schemas.openxmlformats.org/package/2006/relationships">
  <Relationship Id="rId2" Type="http://schemas.openxmlformats.org/officeDocument/2006/relationships/image" Target="../media/image4.png" />
  <Relationship Id="rId1" Type="http://schemas.openxmlformats.org/officeDocument/2006/relationships/slideLayout" Target="../slideLayouts/slideLayout2.xml" />
</Relationships>
</file>

<file path=ppt/slides/_rels/slide7.xml.rels>&#65279;<?xml version="1.0" encoding="UTF-8" standalone="yes"?>
<Relationships xmlns="http://schemas.openxmlformats.org/package/2006/relationships">
  <Relationship Id="rId2" Type="http://schemas.openxmlformats.org/officeDocument/2006/relationships/image" Target="../media/image5.png" />
  <Relationship Id="rId1" Type="http://schemas.openxmlformats.org/officeDocument/2006/relationships/slideLayout" Target="../slideLayouts/slideLayout2.xml" />
</Relationships>
</file>

<file path=ppt/slides/_rels/slide8.xml.rels>&#65279;<?xml version="1.0" encoding="UTF-8" standalone="yes"?>
<Relationships xmlns="http://schemas.openxmlformats.org/package/2006/relationships">
  <Relationship Id="rId2" Type="http://schemas.openxmlformats.org/officeDocument/2006/relationships/image" Target="../media/image6.png" />
  <Relationship Id="rId1" Type="http://schemas.openxmlformats.org/officeDocument/2006/relationships/slideLayout" Target="../slideLayouts/slideLayout2.xml" />
</Relationships>
</file>

<file path=ppt/slides/_rels/slide9.xml.rels>&#65279;<?xml version="1.0" encoding="UTF-8" standalone="yes"?>
<Relationships xmlns="http://schemas.openxmlformats.org/package/2006/relationships">
  <Relationship Id="rId2" Type="http://schemas.openxmlformats.org/officeDocument/2006/relationships/image" Target="../media/image7.png" />
  <Relationship Id="rId1" Type="http://schemas.openxmlformats.org/officeDocument/2006/relationships/slideLayout" Target="../slideLayouts/slideLayout2.xml" />
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14400" y="609600"/>
            <a:ext cx="6477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Afghan Network Requirements</a:t>
            </a:r>
            <a:endParaRPr lang="en-US" b="1" dirty="0"/>
          </a:p>
        </p:txBody>
      </p:sp>
      <p:sp>
        <p:nvSpPr>
          <p:cNvPr id="5" name="Rectangle 4"/>
          <p:cNvSpPr/>
          <p:nvPr/>
        </p:nvSpPr>
        <p:spPr>
          <a:xfrm>
            <a:off x="2209800" y="1981200"/>
            <a:ext cx="397198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b="1" dirty="0" smtClean="0"/>
              <a:t>ANSF Network, ANSFN (Unsecure)</a:t>
            </a:r>
          </a:p>
        </p:txBody>
      </p:sp>
      <p:sp>
        <p:nvSpPr>
          <p:cNvPr id="6" name="Rectangle 5"/>
          <p:cNvSpPr/>
          <p:nvPr/>
        </p:nvSpPr>
        <p:spPr>
          <a:xfrm>
            <a:off x="762000" y="3657600"/>
            <a:ext cx="7696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 smtClean="0"/>
              <a:t>Afghan National Command Authority Network, ANCAN (Secure)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66800" y="990600"/>
            <a:ext cx="701040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ANSF Network, ANSFN (Unsecure)</a:t>
            </a:r>
          </a:p>
          <a:p>
            <a:pPr>
              <a:buFont typeface="Wingdings" pitchFamily="2" charset="2"/>
              <a:buChar char="Ø"/>
            </a:pPr>
            <a:endParaRPr lang="en-US" b="1" dirty="0" smtClean="0"/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P</a:t>
            </a:r>
            <a:r>
              <a:rPr lang="en-US" dirty="0" smtClean="0"/>
              <a:t>hysically connects </a:t>
            </a:r>
            <a:r>
              <a:rPr lang="en-US" dirty="0" err="1" smtClean="0"/>
              <a:t>MoI</a:t>
            </a:r>
            <a:r>
              <a:rPr lang="en-US" dirty="0" smtClean="0"/>
              <a:t>, </a:t>
            </a:r>
            <a:r>
              <a:rPr lang="en-US" dirty="0" err="1" smtClean="0"/>
              <a:t>MoD</a:t>
            </a:r>
            <a:r>
              <a:rPr lang="en-US" dirty="0" smtClean="0"/>
              <a:t>, and Presidential Campus.</a:t>
            </a:r>
          </a:p>
          <a:p>
            <a:endParaRPr lang="en-US" dirty="0" smtClean="0"/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Does not consolidate logical domains</a:t>
            </a:r>
          </a:p>
          <a:p>
            <a:pPr>
              <a:buFont typeface="Wingdings" pitchFamily="2" charset="2"/>
              <a:buChar char="Ø"/>
            </a:pPr>
            <a:endParaRPr lang="en-US" dirty="0" smtClean="0"/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Infrastructure exists (ISP) to support</a:t>
            </a:r>
          </a:p>
          <a:p>
            <a:pPr>
              <a:buFont typeface="Wingdings" pitchFamily="2" charset="2"/>
              <a:buChar char="Ø"/>
            </a:pPr>
            <a:endParaRPr lang="en-US" dirty="0" smtClean="0"/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Internet access</a:t>
            </a:r>
          </a:p>
          <a:p>
            <a:pPr>
              <a:buFont typeface="Wingdings" pitchFamily="2" charset="2"/>
              <a:buChar char="Ø"/>
            </a:pPr>
            <a:endParaRPr lang="en-US" dirty="0" smtClean="0"/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Not secure</a:t>
            </a:r>
          </a:p>
          <a:p>
            <a:pPr>
              <a:buFont typeface="Wingdings" pitchFamily="2" charset="2"/>
              <a:buChar char="Ø"/>
            </a:pPr>
            <a:endParaRPr lang="en-US" dirty="0" smtClean="0"/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Voice, video, and data sharing capable</a:t>
            </a:r>
          </a:p>
          <a:p>
            <a:pPr>
              <a:buFont typeface="Wingdings" pitchFamily="2" charset="2"/>
              <a:buChar char="Ø"/>
            </a:pPr>
            <a:endParaRPr lang="en-US" dirty="0" smtClean="0"/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Currently capable of reaching Regional HQs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62000" y="990600"/>
            <a:ext cx="7467600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 smtClean="0"/>
              <a:t>Afghan National Command Authority </a:t>
            </a:r>
            <a:r>
              <a:rPr lang="en-US" b="1" dirty="0" smtClean="0"/>
              <a:t>Network, ANCAN (Secure)</a:t>
            </a:r>
          </a:p>
          <a:p>
            <a:endParaRPr lang="en-US" b="1" dirty="0" smtClean="0"/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Physically connects NDS, </a:t>
            </a:r>
            <a:r>
              <a:rPr lang="en-US" dirty="0" err="1" smtClean="0"/>
              <a:t>MoI</a:t>
            </a:r>
            <a:r>
              <a:rPr lang="en-US" dirty="0" smtClean="0"/>
              <a:t>, </a:t>
            </a:r>
            <a:r>
              <a:rPr lang="en-US" dirty="0" err="1" smtClean="0"/>
              <a:t>MoD</a:t>
            </a:r>
            <a:r>
              <a:rPr lang="en-US" dirty="0" smtClean="0"/>
              <a:t> and Presidential Campus networks via hard spliced fiber</a:t>
            </a:r>
          </a:p>
          <a:p>
            <a:pPr>
              <a:buFont typeface="Wingdings" pitchFamily="2" charset="2"/>
              <a:buChar char="Ø"/>
            </a:pPr>
            <a:endParaRPr lang="en-US" dirty="0" smtClean="0"/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Single logical domain capable</a:t>
            </a:r>
          </a:p>
          <a:p>
            <a:pPr>
              <a:buFont typeface="Wingdings" pitchFamily="2" charset="2"/>
              <a:buChar char="Ø"/>
            </a:pPr>
            <a:endParaRPr lang="en-US" dirty="0" smtClean="0"/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No current infrastructure </a:t>
            </a:r>
            <a:r>
              <a:rPr lang="en-US" dirty="0" smtClean="0"/>
              <a:t>exists (ISP) to </a:t>
            </a:r>
            <a:r>
              <a:rPr lang="en-US" dirty="0" smtClean="0"/>
              <a:t>support</a:t>
            </a:r>
          </a:p>
          <a:p>
            <a:pPr>
              <a:buFont typeface="Wingdings" pitchFamily="2" charset="2"/>
              <a:buChar char="Ø"/>
            </a:pPr>
            <a:endParaRPr lang="en-US" dirty="0" smtClean="0"/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No Internet access</a:t>
            </a:r>
          </a:p>
          <a:p>
            <a:pPr>
              <a:buFont typeface="Wingdings" pitchFamily="2" charset="2"/>
              <a:buChar char="Ø"/>
            </a:pPr>
            <a:endParaRPr lang="en-US" dirty="0" smtClean="0"/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Secure voice, video, and data sharing capable</a:t>
            </a:r>
          </a:p>
          <a:p>
            <a:pPr>
              <a:buFont typeface="Wingdings" pitchFamily="2" charset="2"/>
              <a:buChar char="Ø"/>
            </a:pPr>
            <a:endParaRPr lang="en-US" dirty="0" smtClean="0"/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Not currently capable of reaching Regional HQs</a:t>
            </a:r>
          </a:p>
          <a:p>
            <a:endParaRPr lang="en-US" b="1" dirty="0" smtClean="0"/>
          </a:p>
          <a:p>
            <a:endParaRPr lang="en-US" b="1" dirty="0" smtClean="0"/>
          </a:p>
          <a:p>
            <a:r>
              <a:rPr lang="en-US" b="1" dirty="0" smtClean="0"/>
              <a:t>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295400" y="609600"/>
            <a:ext cx="6324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Current </a:t>
            </a:r>
            <a:r>
              <a:rPr lang="en-US" dirty="0" err="1" smtClean="0"/>
              <a:t>MoI</a:t>
            </a:r>
            <a:r>
              <a:rPr lang="en-US" dirty="0" smtClean="0"/>
              <a:t> – </a:t>
            </a:r>
            <a:r>
              <a:rPr lang="en-US" dirty="0" err="1" smtClean="0"/>
              <a:t>MoD</a:t>
            </a:r>
            <a:r>
              <a:rPr lang="en-US" dirty="0" smtClean="0"/>
              <a:t> – PSR - NDS Connectivity</a:t>
            </a:r>
            <a:endParaRPr lang="en-US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90800" y="1371600"/>
            <a:ext cx="3867313" cy="5172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66800" y="609600"/>
            <a:ext cx="6324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NDS PSR, </a:t>
            </a:r>
            <a:r>
              <a:rPr lang="en-US" b="1" dirty="0" err="1" smtClean="0"/>
              <a:t>MoI</a:t>
            </a:r>
            <a:r>
              <a:rPr lang="en-US" b="1" dirty="0" smtClean="0"/>
              <a:t>, and </a:t>
            </a:r>
            <a:r>
              <a:rPr lang="en-US" b="1" dirty="0" err="1" smtClean="0"/>
              <a:t>MoD</a:t>
            </a:r>
            <a:r>
              <a:rPr lang="en-US" b="1" dirty="0" smtClean="0"/>
              <a:t> </a:t>
            </a:r>
            <a:r>
              <a:rPr lang="en-US" b="1" dirty="0" smtClean="0"/>
              <a:t>Physical Connectivity</a:t>
            </a:r>
            <a:endParaRPr lang="en-US" b="1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1524000"/>
            <a:ext cx="8496300" cy="5057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95400" y="1524000"/>
            <a:ext cx="5934075" cy="525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1066800" y="609600"/>
            <a:ext cx="6324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ANSF Network, </a:t>
            </a:r>
            <a:r>
              <a:rPr lang="en-US" b="1" dirty="0" smtClean="0"/>
              <a:t>ANSFN (</a:t>
            </a:r>
            <a:r>
              <a:rPr lang="en-US" b="1" dirty="0" smtClean="0"/>
              <a:t>Unsecure</a:t>
            </a:r>
            <a:r>
              <a:rPr lang="en-US" b="1" dirty="0" smtClean="0"/>
              <a:t>) PSR, </a:t>
            </a:r>
            <a:r>
              <a:rPr lang="en-US" b="1" dirty="0" err="1" smtClean="0"/>
              <a:t>MoI</a:t>
            </a:r>
            <a:r>
              <a:rPr lang="en-US" b="1" dirty="0" smtClean="0"/>
              <a:t>, and </a:t>
            </a:r>
            <a:r>
              <a:rPr lang="en-US" b="1" dirty="0" err="1" smtClean="0"/>
              <a:t>MoD</a:t>
            </a:r>
            <a:r>
              <a:rPr lang="en-US" b="1" dirty="0" smtClean="0"/>
              <a:t> Connectivity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19400" y="1905000"/>
            <a:ext cx="6224272" cy="4614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1066800" y="609600"/>
            <a:ext cx="6324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ANSF Network, ANSFN </a:t>
            </a:r>
            <a:r>
              <a:rPr lang="en-US" b="1" dirty="0" smtClean="0"/>
              <a:t>(Unsecure) PSR, </a:t>
            </a:r>
            <a:r>
              <a:rPr lang="en-US" b="1" dirty="0" err="1" smtClean="0"/>
              <a:t>MoI</a:t>
            </a:r>
            <a:r>
              <a:rPr lang="en-US" b="1" dirty="0" smtClean="0"/>
              <a:t>, and </a:t>
            </a:r>
            <a:r>
              <a:rPr lang="en-US" b="1" dirty="0" err="1" smtClean="0"/>
              <a:t>MoD</a:t>
            </a:r>
            <a:r>
              <a:rPr lang="en-US" b="1" dirty="0" smtClean="0"/>
              <a:t> Connectivity</a:t>
            </a:r>
            <a:endParaRPr lang="en-US" b="1" dirty="0"/>
          </a:p>
        </p:txBody>
      </p:sp>
      <p:sp>
        <p:nvSpPr>
          <p:cNvPr id="6" name="Rectangle 5"/>
          <p:cNvSpPr/>
          <p:nvPr/>
        </p:nvSpPr>
        <p:spPr>
          <a:xfrm>
            <a:off x="76200" y="2514600"/>
            <a:ext cx="2819400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All </a:t>
            </a:r>
            <a:r>
              <a:rPr lang="en-US" dirty="0" err="1" smtClean="0"/>
              <a:t>MoI</a:t>
            </a:r>
            <a:r>
              <a:rPr lang="en-US" dirty="0" smtClean="0"/>
              <a:t>, and PSR external network traffic routed through AFTEL Fiber Ring to ANSF Core Router in </a:t>
            </a:r>
            <a:r>
              <a:rPr lang="en-US" dirty="0" err="1" smtClean="0"/>
              <a:t>MoD</a:t>
            </a:r>
            <a:r>
              <a:rPr lang="en-US" dirty="0" smtClean="0"/>
              <a:t> NOC.</a:t>
            </a:r>
          </a:p>
          <a:p>
            <a:endParaRPr lang="en-US" dirty="0" smtClean="0"/>
          </a:p>
          <a:p>
            <a:r>
              <a:rPr lang="en-US" dirty="0" smtClean="0"/>
              <a:t>All ANSF network Internet traffic routed through ANSF Core router and back through AFTEL Fiber Ring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66800" y="609600"/>
            <a:ext cx="6324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Afghan National Command Authority Network, </a:t>
            </a:r>
            <a:r>
              <a:rPr lang="en-US" b="1" dirty="0" smtClean="0"/>
              <a:t>ANCAN (</a:t>
            </a:r>
            <a:r>
              <a:rPr lang="en-US" b="1" dirty="0" smtClean="0"/>
              <a:t>Secure</a:t>
            </a:r>
            <a:r>
              <a:rPr lang="en-US" b="1" dirty="0" smtClean="0"/>
              <a:t>) PSR</a:t>
            </a:r>
            <a:r>
              <a:rPr lang="en-US" b="1" dirty="0" smtClean="0"/>
              <a:t>, NDS, </a:t>
            </a:r>
            <a:r>
              <a:rPr lang="en-US" b="1" dirty="0" err="1" smtClean="0"/>
              <a:t>MoI</a:t>
            </a:r>
            <a:r>
              <a:rPr lang="en-US" b="1" dirty="0" smtClean="0"/>
              <a:t>, and </a:t>
            </a:r>
            <a:r>
              <a:rPr lang="en-US" b="1" dirty="0" err="1" smtClean="0"/>
              <a:t>MoD</a:t>
            </a:r>
            <a:r>
              <a:rPr lang="en-US" b="1" dirty="0" smtClean="0"/>
              <a:t> Connectivity</a:t>
            </a:r>
            <a:endParaRPr lang="en-US" b="1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95400" y="1752600"/>
            <a:ext cx="6467475" cy="501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04800" y="1981200"/>
            <a:ext cx="281940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All </a:t>
            </a:r>
            <a:r>
              <a:rPr lang="en-US" dirty="0" smtClean="0"/>
              <a:t>Afghan National Command Authority Network</a:t>
            </a:r>
            <a:r>
              <a:rPr lang="en-US" dirty="0" smtClean="0"/>
              <a:t> </a:t>
            </a:r>
            <a:r>
              <a:rPr lang="en-US" dirty="0" smtClean="0"/>
              <a:t>traffic routed through </a:t>
            </a:r>
            <a:r>
              <a:rPr lang="en-US" dirty="0" smtClean="0"/>
              <a:t>ANAN </a:t>
            </a:r>
            <a:r>
              <a:rPr lang="en-US" dirty="0" smtClean="0"/>
              <a:t>Core Router in </a:t>
            </a:r>
            <a:r>
              <a:rPr lang="en-US" dirty="0" err="1" smtClean="0"/>
              <a:t>MoD</a:t>
            </a:r>
            <a:r>
              <a:rPr lang="en-US" dirty="0" smtClean="0"/>
              <a:t> NOC</a:t>
            </a:r>
            <a:r>
              <a:rPr lang="en-US" dirty="0" smtClean="0"/>
              <a:t>.</a:t>
            </a:r>
            <a:endParaRPr lang="en-US" dirty="0" smtClean="0"/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3825" y="3733800"/>
            <a:ext cx="8867775" cy="267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1066800" y="609600"/>
            <a:ext cx="6324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Afghan National Command Authority Network, </a:t>
            </a:r>
            <a:r>
              <a:rPr lang="en-US" b="1" dirty="0" smtClean="0"/>
              <a:t>ANCAN (</a:t>
            </a:r>
            <a:r>
              <a:rPr lang="en-US" b="1" dirty="0" smtClean="0"/>
              <a:t>Secure</a:t>
            </a:r>
            <a:r>
              <a:rPr lang="en-US" b="1" dirty="0" smtClean="0"/>
              <a:t>) PSR</a:t>
            </a:r>
            <a:r>
              <a:rPr lang="en-US" b="1" dirty="0" smtClean="0"/>
              <a:t>, NDS, </a:t>
            </a:r>
            <a:r>
              <a:rPr lang="en-US" b="1" dirty="0" err="1" smtClean="0"/>
              <a:t>MoI</a:t>
            </a:r>
            <a:r>
              <a:rPr lang="en-US" b="1" dirty="0" smtClean="0"/>
              <a:t>, and </a:t>
            </a:r>
            <a:r>
              <a:rPr lang="en-US" b="1" dirty="0" err="1" smtClean="0"/>
              <a:t>MoD</a:t>
            </a:r>
            <a:r>
              <a:rPr lang="en-US" b="1" dirty="0" smtClean="0"/>
              <a:t> Connectivity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0_Default Design">
  <a:themeElements>
    <a:clrScheme name="20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0_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0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_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_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_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_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_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_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_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_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_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_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_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Words>262</Words>
  <PresentationFormat>On-screen Show (4:3)</PresentationFormat>
  <Paragraphs>44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LinksUpToDate>false</LinksUpToDate>
  <SharedDoc>false</SharedDoc>
  <HyperlinksChanged>false</HyperlinksChanged>
</Properties>
</file>