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5"/>
    <p:sldMasterId id="2147483672" r:id="rId6"/>
  </p:sldMasterIdLst>
  <p:notesMasterIdLst>
    <p:notesMasterId r:id="rId18"/>
  </p:notesMasterIdLst>
  <p:sldIdLst>
    <p:sldId id="269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02" d="100"/>
          <a:sy n="102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C1A63CF-ACD2-4928-A0FF-FFCA69EF9B75}" type="datetimeFigureOut">
              <a:rPr lang="he-IL" smtClean="0"/>
              <a:t>א'/שבט/תשע"ח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0B33702-AE6E-4B09-966E-7BB9DC016E0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06166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6EE53FE-466B-4AE2-901B-844A7571D9CA}" type="slidenum">
              <a:rPr lang="he-IL" smtClean="0">
                <a:solidFill>
                  <a:prstClr val="black"/>
                </a:solidFill>
              </a:rPr>
              <a:pPr eaLnBrk="1" hangingPunct="1"/>
              <a:t>6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44988"/>
            <a:ext cx="5030787" cy="38496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en-US" smtClean="0"/>
          </a:p>
        </p:txBody>
      </p:sp>
      <p:sp>
        <p:nvSpPr>
          <p:cNvPr id="2867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5800"/>
            <a:ext cx="4570413" cy="3427413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צורה חופשית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צורה חופשית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כותרת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כותרת משנה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30" name="מציין מיקום של תאריך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19" name="מציין מיקום של כותרת תחתונה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27" name="מציין מיקום של מספר שקופית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4547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468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874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צורה חופשית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צורה חופשית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כותרת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כותרת משנה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30" name="מציין מיקום של תאריך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19" name="מציין מיקום של כותרת תחתונה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27" name="מציין מיקום של מספר שקופית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8289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3712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צורה חופשית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צורה חופשית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0794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4755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7523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9" name="מציין מיקום של כותרת תחתונה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9644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9636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593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9019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5262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7961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21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צורה חופשית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צורה חופשית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9460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100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736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9" name="מציין מיקום של כותרת תחתונה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236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100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38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80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צורה חופשית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צורה חופשית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מציין מיקום של כותרת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מציין מיקום טקסט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0" name="מציין מיקום של תאריך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22" name="מציין מיקום של כותרת תחתונה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4915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r" rtl="1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r" rtl="1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r" rtl="1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צורה חופשית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צורה חופשית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מציין מיקום של כותרת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מציין מיקום טקסט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0" name="מציין מיקום של תאריך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3CD1E01-0A76-4755-AD2D-50C0DAFB5F03}" type="datetimeFigureOut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א'/שבט/תשע"ח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22" name="מציין מיקום של כותרת תחתונה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CD1C41E-264F-412D-A61F-B90FE5449716}" type="slidenum">
              <a:rPr lang="he-IL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he-IL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8490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r" rtl="1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r" rtl="1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r" rtl="1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/>
          <p:cNvSpPr/>
          <p:nvPr/>
        </p:nvSpPr>
        <p:spPr>
          <a:xfrm>
            <a:off x="2339753" y="332657"/>
            <a:ext cx="4680520" cy="52629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2400" b="1" spc="50" dirty="0" smtClean="0">
                <a:ln w="12700" cmpd="sng">
                  <a:solidFill>
                    <a:srgbClr val="7E848D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7E848D">
                    <a:tint val="1000"/>
                  </a:srgbClr>
                </a:solidFill>
                <a:effectLst>
                  <a:glow rad="53100">
                    <a:srgbClr val="7E848D">
                      <a:satMod val="180000"/>
                      <a:alpha val="30000"/>
                    </a:srgbClr>
                  </a:glow>
                </a:effectLst>
              </a:rPr>
              <a:t>משרד המשפטים</a:t>
            </a:r>
          </a:p>
          <a:p>
            <a:pPr algn="ctr"/>
            <a:r>
              <a:rPr lang="he-IL" sz="2400" b="1" spc="50" dirty="0" smtClean="0">
                <a:ln w="12700" cmpd="sng">
                  <a:solidFill>
                    <a:srgbClr val="7E848D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7E848D">
                    <a:tint val="1000"/>
                  </a:srgbClr>
                </a:solidFill>
                <a:effectLst>
                  <a:glow rad="53100">
                    <a:srgbClr val="7E848D">
                      <a:satMod val="180000"/>
                      <a:alpha val="30000"/>
                    </a:srgbClr>
                  </a:glow>
                </a:effectLst>
              </a:rPr>
              <a:t>אגף בכיר חרום ביטחון מידע וסייבר</a:t>
            </a:r>
          </a:p>
          <a:p>
            <a:pPr algn="ctr"/>
            <a:endParaRPr lang="he-IL" sz="2400" b="1" spc="50" dirty="0">
              <a:ln w="12700" cmpd="sng">
                <a:solidFill>
                  <a:srgbClr val="7E848D">
                    <a:satMod val="120000"/>
                    <a:shade val="80000"/>
                  </a:srgbClr>
                </a:solidFill>
                <a:prstDash val="solid"/>
              </a:ln>
              <a:solidFill>
                <a:srgbClr val="7E848D">
                  <a:tint val="1000"/>
                </a:srgbClr>
              </a:solidFill>
              <a:effectLst>
                <a:glow rad="53100">
                  <a:srgbClr val="7E848D">
                    <a:satMod val="180000"/>
                    <a:alpha val="30000"/>
                  </a:srgbClr>
                </a:glow>
              </a:effectLst>
            </a:endParaRPr>
          </a:p>
          <a:p>
            <a:pPr algn="ctr"/>
            <a:r>
              <a:rPr lang="he-IL" sz="2400" b="1" spc="50" dirty="0" smtClean="0">
                <a:ln w="12700" cmpd="sng">
                  <a:solidFill>
                    <a:srgbClr val="7E848D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7E848D">
                    <a:tint val="1000"/>
                  </a:srgbClr>
                </a:solidFill>
                <a:effectLst>
                  <a:glow rad="53100">
                    <a:srgbClr val="7E848D">
                      <a:satMod val="180000"/>
                      <a:alpha val="30000"/>
                    </a:srgbClr>
                  </a:glow>
                </a:effectLst>
              </a:rPr>
              <a:t>-הערכות לחרום- </a:t>
            </a:r>
          </a:p>
          <a:p>
            <a:pPr algn="ctr"/>
            <a:endParaRPr lang="he-IL" sz="5400" b="1" spc="50" dirty="0">
              <a:ln w="12700" cmpd="sng">
                <a:solidFill>
                  <a:srgbClr val="7E848D">
                    <a:satMod val="120000"/>
                    <a:shade val="80000"/>
                  </a:srgbClr>
                </a:solidFill>
                <a:prstDash val="solid"/>
              </a:ln>
              <a:solidFill>
                <a:srgbClr val="7E848D">
                  <a:tint val="1000"/>
                </a:srgbClr>
              </a:solidFill>
              <a:effectLst>
                <a:glow rad="53100">
                  <a:srgbClr val="7E848D">
                    <a:satMod val="180000"/>
                    <a:alpha val="30000"/>
                  </a:srgbClr>
                </a:glow>
              </a:effectLst>
            </a:endParaRPr>
          </a:p>
          <a:p>
            <a:pPr algn="ctr"/>
            <a:r>
              <a:rPr lang="he-IL" sz="5400" b="1" dirty="0" smtClean="0">
                <a:solidFill>
                  <a:prstClr val="white"/>
                </a:solidFill>
              </a:rPr>
              <a:t>בטיחות באש </a:t>
            </a:r>
          </a:p>
          <a:p>
            <a:pPr algn="ctr"/>
            <a:endParaRPr lang="en-US" sz="5400" b="1" dirty="0">
              <a:solidFill>
                <a:prstClr val="white"/>
              </a:solidFill>
            </a:endParaRPr>
          </a:p>
          <a:p>
            <a:pPr algn="ctr"/>
            <a:endParaRPr lang="he-IL" sz="5400" b="1" spc="50" dirty="0">
              <a:ln w="12700" cmpd="sng">
                <a:solidFill>
                  <a:srgbClr val="7E848D">
                    <a:satMod val="120000"/>
                    <a:shade val="80000"/>
                  </a:srgbClr>
                </a:solidFill>
                <a:prstDash val="solid"/>
              </a:ln>
              <a:solidFill>
                <a:srgbClr val="7E848D">
                  <a:tint val="1000"/>
                </a:srgbClr>
              </a:solidFill>
              <a:effectLst>
                <a:glow rad="53100">
                  <a:srgbClr val="7E848D">
                    <a:satMod val="180000"/>
                    <a:alpha val="30000"/>
                  </a:srgbClr>
                </a:glow>
              </a:effectLst>
            </a:endParaRPr>
          </a:p>
        </p:txBody>
      </p:sp>
      <p:pic>
        <p:nvPicPr>
          <p:cNvPr id="5" name="Picture 3" descr="image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260648"/>
            <a:ext cx="1682998" cy="1709406"/>
          </a:xfrm>
          <a:prstGeom prst="rect">
            <a:avLst/>
          </a:prstGeom>
          <a:noFill/>
        </p:spPr>
      </p:pic>
      <p:pic>
        <p:nvPicPr>
          <p:cNvPr id="6" name="תמונה 2" descr="תיאור: cid:image001.png@01D1D6AF.7FBF4F4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32656"/>
            <a:ext cx="1944216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4466" y="4790256"/>
            <a:ext cx="2987675" cy="168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641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476672"/>
            <a:ext cx="8208912" cy="60631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>
                <a:solidFill>
                  <a:srgbClr val="FFC000"/>
                </a:solidFill>
              </a:rPr>
              <a:t>כללי התנהגות בעת דליפת גז!</a:t>
            </a:r>
          </a:p>
          <a:p>
            <a:endParaRPr lang="he-IL" sz="2300" b="1" dirty="0">
              <a:solidFill>
                <a:srgbClr val="FFC000"/>
              </a:solidFill>
              <a:latin typeface="David" pitchFamily="34" charset="-79"/>
              <a:cs typeface="David" pitchFamily="34" charset="-79"/>
            </a:endParaRPr>
          </a:p>
          <a:p>
            <a:r>
              <a:rPr lang="he-IL" sz="2300" b="1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*אתר את חדר הגז או את צובר הגז שאליו הבניין מחובר</a:t>
            </a:r>
          </a:p>
          <a:p>
            <a:endParaRPr lang="he-IL" sz="2300" b="1" dirty="0">
              <a:solidFill>
                <a:srgbClr val="FFC000"/>
              </a:solidFill>
              <a:latin typeface="David" pitchFamily="34" charset="-79"/>
              <a:cs typeface="David" pitchFamily="34" charset="-79"/>
            </a:endParaRPr>
          </a:p>
          <a:p>
            <a:r>
              <a:rPr lang="he-IL" sz="2300" b="1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*סגור מיד את מקור אספקת הגז ( ברזי או מכלי הגז ).</a:t>
            </a:r>
          </a:p>
          <a:p>
            <a:endParaRPr lang="he-IL" sz="2300" b="1" dirty="0">
              <a:solidFill>
                <a:srgbClr val="FFC000"/>
              </a:solidFill>
              <a:latin typeface="David" pitchFamily="34" charset="-79"/>
              <a:cs typeface="David" pitchFamily="34" charset="-79"/>
            </a:endParaRPr>
          </a:p>
          <a:p>
            <a:r>
              <a:rPr lang="he-IL" sz="2300" b="1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*הרחק ומנע כל גורם מצית או אש גלויה </a:t>
            </a:r>
          </a:p>
          <a:p>
            <a:endParaRPr lang="he-IL" sz="2300" b="1" dirty="0">
              <a:solidFill>
                <a:srgbClr val="FFC000"/>
              </a:solidFill>
              <a:latin typeface="David" pitchFamily="34" charset="-79"/>
              <a:cs typeface="David" pitchFamily="34" charset="-79"/>
            </a:endParaRPr>
          </a:p>
          <a:p>
            <a:r>
              <a:rPr lang="he-IL" sz="2300" b="1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*אין להפעיל ולנתק את מקורות החשמל.</a:t>
            </a:r>
          </a:p>
          <a:p>
            <a:endParaRPr lang="he-IL" sz="2300" b="1" dirty="0">
              <a:solidFill>
                <a:srgbClr val="FFC000"/>
              </a:solidFill>
              <a:latin typeface="David" pitchFamily="34" charset="-79"/>
              <a:cs typeface="David" pitchFamily="34" charset="-79"/>
            </a:endParaRPr>
          </a:p>
          <a:p>
            <a:endParaRPr lang="he-IL" sz="2300" b="1" dirty="0">
              <a:solidFill>
                <a:srgbClr val="FFC000"/>
              </a:solidFill>
              <a:latin typeface="David" pitchFamily="34" charset="-79"/>
              <a:cs typeface="David" pitchFamily="34" charset="-79"/>
            </a:endParaRPr>
          </a:p>
          <a:p>
            <a:r>
              <a:rPr lang="he-IL" sz="2300" b="1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*אוורר את באמצעות פתיחת חלונות ודלתות.</a:t>
            </a:r>
          </a:p>
          <a:p>
            <a:endParaRPr lang="he-IL" sz="2300" b="1" dirty="0">
              <a:solidFill>
                <a:srgbClr val="FFC000"/>
              </a:solidFill>
              <a:latin typeface="David" pitchFamily="34" charset="-79"/>
              <a:cs typeface="David" pitchFamily="34" charset="-79"/>
            </a:endParaRPr>
          </a:p>
          <a:p>
            <a:r>
              <a:rPr lang="he-IL" sz="2300" b="1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*הרחק אזרחים / עובדים מאזור המוצף בגז.</a:t>
            </a:r>
          </a:p>
          <a:p>
            <a:r>
              <a:rPr lang="he-IL" sz="2300" b="1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כבה כל אש גלויה</a:t>
            </a:r>
          </a:p>
          <a:p>
            <a:endParaRPr lang="he-IL" sz="2300" b="1" dirty="0">
              <a:solidFill>
                <a:srgbClr val="FFC000"/>
              </a:solidFill>
              <a:latin typeface="David" pitchFamily="34" charset="-79"/>
              <a:cs typeface="David" pitchFamily="34" charset="-79"/>
            </a:endParaRPr>
          </a:p>
          <a:p>
            <a:r>
              <a:rPr lang="he-IL" sz="2300" b="1" dirty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זכור! הפסקת הדליפה יכולה למנוע פיצוץ.</a:t>
            </a:r>
          </a:p>
        </p:txBody>
      </p:sp>
    </p:spTree>
    <p:extLst>
      <p:ext uri="{BB962C8B-B14F-4D97-AF65-F5344CB8AC3E}">
        <p14:creationId xmlns:p14="http://schemas.microsoft.com/office/powerpoint/2010/main" val="213987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07804" y="403241"/>
            <a:ext cx="4796904" cy="1154097"/>
          </a:xfrm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e-IL" dirty="0" smtClean="0"/>
              <a:t>טקטיות בטיחות אש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5580063" y="1905000"/>
            <a:ext cx="3265487" cy="4191000"/>
          </a:xfrm>
        </p:spPr>
        <p:txBody>
          <a:bodyPr/>
          <a:lstStyle/>
          <a:p>
            <a:pPr eaLnBrk="1" hangingPunct="1"/>
            <a:r>
              <a:rPr lang="he-IL" smtClean="0"/>
              <a:t>מילוט  </a:t>
            </a:r>
          </a:p>
          <a:p>
            <a:pPr eaLnBrk="1" hangingPunct="1"/>
            <a:r>
              <a:rPr lang="he-IL" smtClean="0"/>
              <a:t>תחום הפרדה</a:t>
            </a:r>
          </a:p>
          <a:p>
            <a:pPr eaLnBrk="1" hangingPunct="1"/>
            <a:r>
              <a:rPr lang="he-IL" smtClean="0"/>
              <a:t>גילוי ומניעה</a:t>
            </a:r>
          </a:p>
          <a:p>
            <a:pPr eaLnBrk="1" hangingPunct="1"/>
            <a:r>
              <a:rPr lang="he-IL" smtClean="0"/>
              <a:t>מודעות והדרכה</a:t>
            </a:r>
          </a:p>
          <a:p>
            <a:pPr eaLnBrk="1" hangingPunct="1"/>
            <a:r>
              <a:rPr lang="he-IL" smtClean="0"/>
              <a:t>כיבוי</a:t>
            </a:r>
            <a:endParaRPr lang="en-US" smtClean="0">
              <a:cs typeface="David" pitchFamily="34" charset="-79"/>
            </a:endParaRPr>
          </a:p>
        </p:txBody>
      </p:sp>
      <p:pic>
        <p:nvPicPr>
          <p:cNvPr id="8196" name="Picture 4" descr="MCj0433948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1557338"/>
            <a:ext cx="1498600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 descr="MCj0432558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557338"/>
            <a:ext cx="1204913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7" descr="MCBD06670_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708275"/>
            <a:ext cx="1508125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8" descr="MCj0215019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3429000"/>
            <a:ext cx="203517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9" descr="MCj02873330000[1]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4437063"/>
            <a:ext cx="1525587" cy="179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8286903"/>
      </p:ext>
    </p:extLst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84956" y="692696"/>
            <a:ext cx="3740127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800" b="1" dirty="0">
                <a:solidFill>
                  <a:srgbClr val="FFC000"/>
                </a:solidFill>
              </a:rPr>
              <a:t>תרחישי</a:t>
            </a:r>
            <a:r>
              <a:rPr lang="he-IL" sz="2800" dirty="0">
                <a:solidFill>
                  <a:srgbClr val="FFC000"/>
                </a:solidFill>
              </a:rPr>
              <a:t> </a:t>
            </a:r>
            <a:r>
              <a:rPr lang="he-IL" sz="2800" b="1" dirty="0">
                <a:solidFill>
                  <a:srgbClr val="FFC000"/>
                </a:solidFill>
              </a:rPr>
              <a:t>אש אפשריים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7699" y="1628800"/>
            <a:ext cx="8496301" cy="276998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b="1" dirty="0">
                <a:solidFill>
                  <a:srgbClr val="FFC000"/>
                </a:solidFill>
              </a:rPr>
              <a:t>האש נוצרת בתהליך כימי של תרכובות החמצן בחומר מלווה</a:t>
            </a:r>
          </a:p>
          <a:p>
            <a:r>
              <a:rPr lang="he-IL" sz="2400" b="1" dirty="0">
                <a:solidFill>
                  <a:srgbClr val="FFC000"/>
                </a:solidFill>
              </a:rPr>
              <a:t>בפליטת אנרגיה וחום. בהתאם לתהליך השרשרת הכימית .</a:t>
            </a:r>
          </a:p>
          <a:p>
            <a:r>
              <a:rPr lang="he-IL" sz="2400" b="1" dirty="0">
                <a:solidFill>
                  <a:srgbClr val="FFC000"/>
                </a:solidFill>
              </a:rPr>
              <a:t> </a:t>
            </a:r>
          </a:p>
          <a:p>
            <a:endParaRPr lang="he-IL" dirty="0">
              <a:solidFill>
                <a:prstClr val="white"/>
              </a:solidFill>
            </a:endParaRPr>
          </a:p>
          <a:p>
            <a:r>
              <a:rPr lang="he-IL" sz="2800" b="1" dirty="0">
                <a:solidFill>
                  <a:srgbClr val="FFC000"/>
                </a:solidFill>
              </a:rPr>
              <a:t>שריפה מחוץ למבנה</a:t>
            </a:r>
          </a:p>
          <a:p>
            <a:r>
              <a:rPr lang="he-IL" sz="2800" b="1" dirty="0">
                <a:solidFill>
                  <a:srgbClr val="FFC000"/>
                </a:solidFill>
              </a:rPr>
              <a:t>שריפה בתוך המבנה</a:t>
            </a:r>
          </a:p>
          <a:p>
            <a:r>
              <a:rPr lang="he-IL" sz="2800" b="1" dirty="0">
                <a:solidFill>
                  <a:srgbClr val="FFC000"/>
                </a:solidFill>
              </a:rPr>
              <a:t>דליפת גז</a:t>
            </a:r>
          </a:p>
        </p:txBody>
      </p:sp>
    </p:spTree>
    <p:extLst>
      <p:ext uri="{BB962C8B-B14F-4D97-AF65-F5344CB8AC3E}">
        <p14:creationId xmlns:p14="http://schemas.microsoft.com/office/powerpoint/2010/main" val="347785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e-IL" smtClean="0"/>
              <a:t>תנאי יסוד להיווצרות אש</a:t>
            </a:r>
            <a:endParaRPr lang="en-US" smtClean="0"/>
          </a:p>
        </p:txBody>
      </p:sp>
      <p:sp>
        <p:nvSpPr>
          <p:cNvPr id="409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115616" y="1556792"/>
            <a:ext cx="7315200" cy="4752528"/>
          </a:xfrm>
        </p:spPr>
        <p:txBody>
          <a:bodyPr/>
          <a:lstStyle/>
          <a:p>
            <a:pPr eaLnBrk="1" hangingPunct="1"/>
            <a:r>
              <a:rPr lang="he-IL" dirty="0" smtClean="0"/>
              <a:t>שלושת תנאי היסוד</a:t>
            </a:r>
          </a:p>
          <a:p>
            <a:pPr eaLnBrk="1" hangingPunct="1"/>
            <a:r>
              <a:rPr lang="he-IL" dirty="0" smtClean="0"/>
              <a:t>צלע רביעית – תהליך השרשת הכימית</a:t>
            </a:r>
            <a:endParaRPr lang="en-US" dirty="0" smtClean="0">
              <a:cs typeface="David" pitchFamily="34" charset="-79"/>
            </a:endParaRPr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2987675" y="3500438"/>
            <a:ext cx="2857500" cy="2303462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>
              <a:solidFill>
                <a:srgbClr val="FFFF00"/>
              </a:solidFill>
            </a:endParaRPr>
          </a:p>
        </p:txBody>
      </p:sp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4067175" y="2781300"/>
            <a:ext cx="66675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/>
              </a:rPr>
              <a:t>חום</a:t>
            </a:r>
          </a:p>
        </p:txBody>
      </p:sp>
      <p:sp>
        <p:nvSpPr>
          <p:cNvPr id="9223" name="WordArt 7"/>
          <p:cNvSpPr>
            <a:spLocks noChangeArrowheads="1" noChangeShapeType="1" noTextEdit="1"/>
          </p:cNvSpPr>
          <p:nvPr/>
        </p:nvSpPr>
        <p:spPr bwMode="auto">
          <a:xfrm>
            <a:off x="6011863" y="5445125"/>
            <a:ext cx="8858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Arial"/>
              </a:rPr>
              <a:t>חמצן</a:t>
            </a:r>
          </a:p>
        </p:txBody>
      </p:sp>
      <p:sp>
        <p:nvSpPr>
          <p:cNvPr id="9224" name="WordArt 8"/>
          <p:cNvSpPr>
            <a:spLocks noChangeArrowheads="1" noChangeShapeType="1" noTextEdit="1"/>
          </p:cNvSpPr>
          <p:nvPr/>
        </p:nvSpPr>
        <p:spPr bwMode="auto">
          <a:xfrm>
            <a:off x="1979613" y="5373688"/>
            <a:ext cx="89535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Arial"/>
              </a:rPr>
              <a:t>חומר</a:t>
            </a:r>
          </a:p>
        </p:txBody>
      </p:sp>
    </p:spTree>
    <p:extLst>
      <p:ext uri="{BB962C8B-B14F-4D97-AF65-F5344CB8AC3E}">
        <p14:creationId xmlns:p14="http://schemas.microsoft.com/office/powerpoint/2010/main" val="2925774684"/>
      </p:ext>
    </p:extLst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  <p:bldP spid="9222" grpId="0" animBg="1"/>
      <p:bldP spid="9223" grpId="0" animBg="1"/>
      <p:bldP spid="92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he-IL" dirty="0" smtClean="0">
                <a:solidFill>
                  <a:srgbClr val="FFC000"/>
                </a:solidFill>
              </a:rPr>
              <a:t>שילוב מרכבי הסיכון</a:t>
            </a:r>
            <a:endParaRPr lang="en-US" dirty="0" smtClean="0">
              <a:solidFill>
                <a:srgbClr val="FFC000"/>
              </a:solidFill>
            </a:endParaRPr>
          </a:p>
        </p:txBody>
      </p:sp>
      <p:sp>
        <p:nvSpPr>
          <p:cNvPr id="17411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he-IL" dirty="0" smtClean="0">
                <a:solidFill>
                  <a:srgbClr val="FFC000"/>
                </a:solidFill>
              </a:rPr>
              <a:t>השילוב בין אלמנטים דליקים,כגון,</a:t>
            </a:r>
          </a:p>
          <a:p>
            <a:pPr eaLnBrk="1" hangingPunct="1">
              <a:buNone/>
            </a:pPr>
            <a:r>
              <a:rPr lang="he-IL" dirty="0" smtClean="0">
                <a:solidFill>
                  <a:srgbClr val="FFC000"/>
                </a:solidFill>
              </a:rPr>
              <a:t>קרטון נייר,עץ , חשמל,גזים </a:t>
            </a:r>
            <a:r>
              <a:rPr lang="he-IL" dirty="0" err="1" smtClean="0">
                <a:solidFill>
                  <a:srgbClr val="FFC000"/>
                </a:solidFill>
              </a:rPr>
              <a:t>וכו</a:t>
            </a:r>
            <a:r>
              <a:rPr lang="he-IL" dirty="0" smtClean="0">
                <a:solidFill>
                  <a:srgbClr val="FFC000"/>
                </a:solidFill>
              </a:rPr>
              <a:t>'</a:t>
            </a:r>
          </a:p>
          <a:p>
            <a:pPr eaLnBrk="1" hangingPunct="1">
              <a:buNone/>
            </a:pPr>
            <a:r>
              <a:rPr lang="he-IL" dirty="0" smtClean="0">
                <a:solidFill>
                  <a:srgbClr val="FFC000"/>
                </a:solidFill>
              </a:rPr>
              <a:t>יכולים בין רגע להפוך בתנאים מסוימים</a:t>
            </a:r>
          </a:p>
          <a:p>
            <a:pPr eaLnBrk="1" hangingPunct="1">
              <a:buNone/>
            </a:pPr>
            <a:r>
              <a:rPr lang="he-IL" dirty="0" smtClean="0">
                <a:solidFill>
                  <a:srgbClr val="FFC000"/>
                </a:solidFill>
              </a:rPr>
              <a:t>לאירוע אש קטלני.</a:t>
            </a:r>
          </a:p>
          <a:p>
            <a:pPr eaLnBrk="1" hangingPunct="1">
              <a:buNone/>
            </a:pPr>
            <a:r>
              <a:rPr lang="he-IL" dirty="0" smtClean="0">
                <a:solidFill>
                  <a:srgbClr val="FFC000"/>
                </a:solidFill>
              </a:rPr>
              <a:t>הדקות הראשונות הן הגורליות בהתפתחות </a:t>
            </a:r>
          </a:p>
          <a:p>
            <a:pPr eaLnBrk="1" hangingPunct="1">
              <a:buNone/>
            </a:pPr>
            <a:r>
              <a:rPr lang="he-IL" dirty="0" smtClean="0">
                <a:solidFill>
                  <a:srgbClr val="FFC000"/>
                </a:solidFill>
              </a:rPr>
              <a:t>שריפה ,שכן כל אש גדולה – בראשיתה היא קטנה</a:t>
            </a:r>
          </a:p>
          <a:p>
            <a:pPr eaLnBrk="1" hangingPunct="1"/>
            <a:endParaRPr lang="en-US" dirty="0" smtClean="0">
              <a:cs typeface="David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9915678"/>
      </p:ext>
    </p:extLst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he-IL" dirty="0" smtClean="0">
                <a:solidFill>
                  <a:srgbClr val="FFC000"/>
                </a:solidFill>
              </a:rPr>
              <a:t>גורמים מציתים</a:t>
            </a:r>
            <a:endParaRPr lang="en-US" dirty="0" smtClean="0">
              <a:solidFill>
                <a:srgbClr val="FFC000"/>
              </a:solidFill>
            </a:endParaRPr>
          </a:p>
        </p:txBody>
      </p:sp>
      <p:sp>
        <p:nvSpPr>
          <p:cNvPr id="18435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he-IL" dirty="0" smtClean="0">
                <a:solidFill>
                  <a:srgbClr val="FFC000"/>
                </a:solidFill>
              </a:rPr>
              <a:t>רשלנות וחוסר זהירות</a:t>
            </a:r>
          </a:p>
          <a:p>
            <a:pPr eaLnBrk="1" hangingPunct="1">
              <a:buNone/>
            </a:pPr>
            <a:r>
              <a:rPr lang="he-IL" dirty="0" smtClean="0">
                <a:solidFill>
                  <a:srgbClr val="FFC000"/>
                </a:solidFill>
              </a:rPr>
              <a:t>חיכוך בין גופים שונים</a:t>
            </a:r>
          </a:p>
          <a:p>
            <a:pPr eaLnBrk="1" hangingPunct="1">
              <a:buNone/>
            </a:pPr>
            <a:r>
              <a:rPr lang="he-IL" dirty="0" smtClean="0">
                <a:solidFill>
                  <a:srgbClr val="FFC000"/>
                </a:solidFill>
              </a:rPr>
              <a:t>חוטי חשמל ומכשירי חשמל פגומים, עומס</a:t>
            </a:r>
          </a:p>
          <a:p>
            <a:pPr eaLnBrk="1" hangingPunct="1">
              <a:buNone/>
            </a:pPr>
            <a:r>
              <a:rPr lang="he-IL" dirty="0" smtClean="0">
                <a:solidFill>
                  <a:srgbClr val="FFC000"/>
                </a:solidFill>
              </a:rPr>
              <a:t>יתר</a:t>
            </a:r>
          </a:p>
          <a:p>
            <a:pPr eaLnBrk="1" hangingPunct="1">
              <a:buNone/>
            </a:pPr>
            <a:r>
              <a:rPr lang="he-IL" dirty="0" smtClean="0">
                <a:solidFill>
                  <a:srgbClr val="FFC000"/>
                </a:solidFill>
              </a:rPr>
              <a:t>חשמל סטטי</a:t>
            </a:r>
          </a:p>
          <a:p>
            <a:pPr eaLnBrk="1" hangingPunct="1">
              <a:buNone/>
            </a:pPr>
            <a:r>
              <a:rPr lang="he-IL" dirty="0" smtClean="0">
                <a:solidFill>
                  <a:srgbClr val="FFC000"/>
                </a:solidFill>
              </a:rPr>
              <a:t>מגע בין חומרים כימים שונים</a:t>
            </a:r>
          </a:p>
          <a:p>
            <a:pPr eaLnBrk="1" hangingPunct="1">
              <a:buNone/>
            </a:pPr>
            <a:r>
              <a:rPr lang="he-IL" dirty="0" smtClean="0">
                <a:solidFill>
                  <a:srgbClr val="FFC000"/>
                </a:solidFill>
              </a:rPr>
              <a:t>איתני טבע ,ברק ,ריכוז קרני שמש</a:t>
            </a:r>
            <a:endParaRPr lang="en-US" dirty="0" smtClean="0">
              <a:solidFill>
                <a:srgbClr val="FFC000"/>
              </a:solidFill>
              <a:cs typeface="David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39507731"/>
      </p:ext>
    </p:extLst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10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763713" y="4868863"/>
            <a:ext cx="2940050" cy="1674812"/>
            <a:chOff x="1732" y="3009"/>
            <a:chExt cx="1852" cy="1055"/>
          </a:xfrm>
        </p:grpSpPr>
        <p:pic>
          <p:nvPicPr>
            <p:cNvPr id="8207" name="Picture 3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481" b="27969"/>
            <a:stretch>
              <a:fillRect/>
            </a:stretch>
          </p:blipFill>
          <p:spPr bwMode="auto">
            <a:xfrm>
              <a:off x="2048" y="3009"/>
              <a:ext cx="1505" cy="9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8" name="AutoShape 4" descr="אלכסון רחב כלפי מעלה"/>
            <p:cNvSpPr>
              <a:spLocks noChangeArrowheads="1"/>
            </p:cNvSpPr>
            <p:nvPr/>
          </p:nvSpPr>
          <p:spPr bwMode="auto">
            <a:xfrm>
              <a:off x="1732" y="3964"/>
              <a:ext cx="1784" cy="100"/>
            </a:xfrm>
            <a:prstGeom prst="parallelogram">
              <a:avLst>
                <a:gd name="adj" fmla="val 445917"/>
              </a:avLst>
            </a:prstGeom>
            <a:pattFill prst="wdUpDiag">
              <a:fgClr>
                <a:schemeClr val="tx1"/>
              </a:fgClr>
              <a:bgClr>
                <a:schemeClr val="bg1"/>
              </a:bgClr>
            </a:patt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e-IL">
                <a:solidFill>
                  <a:prstClr val="white"/>
                </a:solidFill>
              </a:endParaRPr>
            </a:p>
          </p:txBody>
        </p:sp>
        <p:sp>
          <p:nvSpPr>
            <p:cNvPr id="8209" name="Line 5"/>
            <p:cNvSpPr>
              <a:spLocks noChangeShapeType="1"/>
            </p:cNvSpPr>
            <p:nvPr/>
          </p:nvSpPr>
          <p:spPr bwMode="auto">
            <a:xfrm>
              <a:off x="1856" y="3960"/>
              <a:ext cx="17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e-IL">
                <a:solidFill>
                  <a:prstClr val="white"/>
                </a:solidFill>
              </a:endParaRPr>
            </a:p>
          </p:txBody>
        </p:sp>
      </p:grpSp>
      <p:pic>
        <p:nvPicPr>
          <p:cNvPr id="12294" name="Picture 6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32856"/>
            <a:ext cx="3162300" cy="309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491880" y="2276872"/>
            <a:ext cx="3646488" cy="2573337"/>
            <a:chOff x="3072" y="1440"/>
            <a:chExt cx="2297" cy="1621"/>
          </a:xfrm>
        </p:grpSpPr>
        <p:sp>
          <p:nvSpPr>
            <p:cNvPr id="8203" name="Freeform 8"/>
            <p:cNvSpPr>
              <a:spLocks/>
            </p:cNvSpPr>
            <p:nvPr/>
          </p:nvSpPr>
          <p:spPr bwMode="auto">
            <a:xfrm>
              <a:off x="3264" y="1534"/>
              <a:ext cx="1601" cy="1419"/>
            </a:xfrm>
            <a:custGeom>
              <a:avLst/>
              <a:gdLst>
                <a:gd name="T0" fmla="*/ 0 w 1601"/>
                <a:gd name="T1" fmla="*/ 1418 h 1419"/>
                <a:gd name="T2" fmla="*/ 16 w 1601"/>
                <a:gd name="T3" fmla="*/ 1377 h 1419"/>
                <a:gd name="T4" fmla="*/ 88 w 1601"/>
                <a:gd name="T5" fmla="*/ 1377 h 1419"/>
                <a:gd name="T6" fmla="*/ 160 w 1601"/>
                <a:gd name="T7" fmla="*/ 1377 h 1419"/>
                <a:gd name="T8" fmla="*/ 232 w 1601"/>
                <a:gd name="T9" fmla="*/ 1350 h 1419"/>
                <a:gd name="T10" fmla="*/ 256 w 1601"/>
                <a:gd name="T11" fmla="*/ 1165 h 1419"/>
                <a:gd name="T12" fmla="*/ 232 w 1601"/>
                <a:gd name="T13" fmla="*/ 1120 h 1419"/>
                <a:gd name="T14" fmla="*/ 232 w 1601"/>
                <a:gd name="T15" fmla="*/ 1080 h 1419"/>
                <a:gd name="T16" fmla="*/ 280 w 1601"/>
                <a:gd name="T17" fmla="*/ 1039 h 1419"/>
                <a:gd name="T18" fmla="*/ 352 w 1601"/>
                <a:gd name="T19" fmla="*/ 999 h 1419"/>
                <a:gd name="T20" fmla="*/ 424 w 1601"/>
                <a:gd name="T21" fmla="*/ 985 h 1419"/>
                <a:gd name="T22" fmla="*/ 496 w 1601"/>
                <a:gd name="T23" fmla="*/ 972 h 1419"/>
                <a:gd name="T24" fmla="*/ 544 w 1601"/>
                <a:gd name="T25" fmla="*/ 931 h 1419"/>
                <a:gd name="T26" fmla="*/ 568 w 1601"/>
                <a:gd name="T27" fmla="*/ 891 h 1419"/>
                <a:gd name="T28" fmla="*/ 568 w 1601"/>
                <a:gd name="T29" fmla="*/ 850 h 1419"/>
                <a:gd name="T30" fmla="*/ 568 w 1601"/>
                <a:gd name="T31" fmla="*/ 810 h 1419"/>
                <a:gd name="T32" fmla="*/ 568 w 1601"/>
                <a:gd name="T33" fmla="*/ 769 h 1419"/>
                <a:gd name="T34" fmla="*/ 592 w 1601"/>
                <a:gd name="T35" fmla="*/ 729 h 1419"/>
                <a:gd name="T36" fmla="*/ 664 w 1601"/>
                <a:gd name="T37" fmla="*/ 715 h 1419"/>
                <a:gd name="T38" fmla="*/ 736 w 1601"/>
                <a:gd name="T39" fmla="*/ 702 h 1419"/>
                <a:gd name="T40" fmla="*/ 832 w 1601"/>
                <a:gd name="T41" fmla="*/ 688 h 1419"/>
                <a:gd name="T42" fmla="*/ 904 w 1601"/>
                <a:gd name="T43" fmla="*/ 648 h 1419"/>
                <a:gd name="T44" fmla="*/ 976 w 1601"/>
                <a:gd name="T45" fmla="*/ 621 h 1419"/>
                <a:gd name="T46" fmla="*/ 1000 w 1601"/>
                <a:gd name="T47" fmla="*/ 580 h 1419"/>
                <a:gd name="T48" fmla="*/ 1024 w 1601"/>
                <a:gd name="T49" fmla="*/ 526 h 1419"/>
                <a:gd name="T50" fmla="*/ 1024 w 1601"/>
                <a:gd name="T51" fmla="*/ 472 h 1419"/>
                <a:gd name="T52" fmla="*/ 1072 w 1601"/>
                <a:gd name="T53" fmla="*/ 418 h 1419"/>
                <a:gd name="T54" fmla="*/ 1096 w 1601"/>
                <a:gd name="T55" fmla="*/ 378 h 1419"/>
                <a:gd name="T56" fmla="*/ 1168 w 1601"/>
                <a:gd name="T57" fmla="*/ 351 h 1419"/>
                <a:gd name="T58" fmla="*/ 1240 w 1601"/>
                <a:gd name="T59" fmla="*/ 297 h 1419"/>
                <a:gd name="T60" fmla="*/ 1312 w 1601"/>
                <a:gd name="T61" fmla="*/ 270 h 1419"/>
                <a:gd name="T62" fmla="*/ 1360 w 1601"/>
                <a:gd name="T63" fmla="*/ 229 h 1419"/>
                <a:gd name="T64" fmla="*/ 1360 w 1601"/>
                <a:gd name="T65" fmla="*/ 189 h 1419"/>
                <a:gd name="T66" fmla="*/ 1408 w 1601"/>
                <a:gd name="T67" fmla="*/ 135 h 1419"/>
                <a:gd name="T68" fmla="*/ 1408 w 1601"/>
                <a:gd name="T69" fmla="*/ 94 h 1419"/>
                <a:gd name="T70" fmla="*/ 1480 w 1601"/>
                <a:gd name="T71" fmla="*/ 81 h 1419"/>
                <a:gd name="T72" fmla="*/ 1552 w 1601"/>
                <a:gd name="T73" fmla="*/ 40 h 1419"/>
                <a:gd name="T74" fmla="*/ 1600 w 1601"/>
                <a:gd name="T75" fmla="*/ 0 h 141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601"/>
                <a:gd name="T115" fmla="*/ 0 h 1419"/>
                <a:gd name="T116" fmla="*/ 1601 w 1601"/>
                <a:gd name="T117" fmla="*/ 1419 h 141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601" h="1419">
                  <a:moveTo>
                    <a:pt x="0" y="1418"/>
                  </a:moveTo>
                  <a:lnTo>
                    <a:pt x="16" y="1377"/>
                  </a:lnTo>
                  <a:lnTo>
                    <a:pt x="88" y="1377"/>
                  </a:lnTo>
                  <a:lnTo>
                    <a:pt x="160" y="1377"/>
                  </a:lnTo>
                  <a:lnTo>
                    <a:pt x="232" y="1350"/>
                  </a:lnTo>
                  <a:lnTo>
                    <a:pt x="256" y="1165"/>
                  </a:lnTo>
                  <a:lnTo>
                    <a:pt x="232" y="1120"/>
                  </a:lnTo>
                  <a:lnTo>
                    <a:pt x="232" y="1080"/>
                  </a:lnTo>
                  <a:lnTo>
                    <a:pt x="280" y="1039"/>
                  </a:lnTo>
                  <a:lnTo>
                    <a:pt x="352" y="999"/>
                  </a:lnTo>
                  <a:lnTo>
                    <a:pt x="424" y="985"/>
                  </a:lnTo>
                  <a:lnTo>
                    <a:pt x="496" y="972"/>
                  </a:lnTo>
                  <a:lnTo>
                    <a:pt x="544" y="931"/>
                  </a:lnTo>
                  <a:lnTo>
                    <a:pt x="568" y="891"/>
                  </a:lnTo>
                  <a:lnTo>
                    <a:pt x="568" y="850"/>
                  </a:lnTo>
                  <a:lnTo>
                    <a:pt x="568" y="810"/>
                  </a:lnTo>
                  <a:lnTo>
                    <a:pt x="568" y="769"/>
                  </a:lnTo>
                  <a:lnTo>
                    <a:pt x="592" y="729"/>
                  </a:lnTo>
                  <a:lnTo>
                    <a:pt x="664" y="715"/>
                  </a:lnTo>
                  <a:lnTo>
                    <a:pt x="736" y="702"/>
                  </a:lnTo>
                  <a:lnTo>
                    <a:pt x="832" y="688"/>
                  </a:lnTo>
                  <a:lnTo>
                    <a:pt x="904" y="648"/>
                  </a:lnTo>
                  <a:lnTo>
                    <a:pt x="976" y="621"/>
                  </a:lnTo>
                  <a:lnTo>
                    <a:pt x="1000" y="580"/>
                  </a:lnTo>
                  <a:lnTo>
                    <a:pt x="1024" y="526"/>
                  </a:lnTo>
                  <a:lnTo>
                    <a:pt x="1024" y="472"/>
                  </a:lnTo>
                  <a:lnTo>
                    <a:pt x="1072" y="418"/>
                  </a:lnTo>
                  <a:lnTo>
                    <a:pt x="1096" y="378"/>
                  </a:lnTo>
                  <a:lnTo>
                    <a:pt x="1168" y="351"/>
                  </a:lnTo>
                  <a:lnTo>
                    <a:pt x="1240" y="297"/>
                  </a:lnTo>
                  <a:lnTo>
                    <a:pt x="1312" y="270"/>
                  </a:lnTo>
                  <a:lnTo>
                    <a:pt x="1360" y="229"/>
                  </a:lnTo>
                  <a:lnTo>
                    <a:pt x="1360" y="189"/>
                  </a:lnTo>
                  <a:lnTo>
                    <a:pt x="1408" y="135"/>
                  </a:lnTo>
                  <a:lnTo>
                    <a:pt x="1408" y="94"/>
                  </a:lnTo>
                  <a:lnTo>
                    <a:pt x="1480" y="81"/>
                  </a:lnTo>
                  <a:lnTo>
                    <a:pt x="1552" y="40"/>
                  </a:lnTo>
                  <a:lnTo>
                    <a:pt x="1600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e-IL">
                <a:solidFill>
                  <a:prstClr val="white"/>
                </a:solidFill>
              </a:endParaRPr>
            </a:p>
          </p:txBody>
        </p:sp>
        <p:sp>
          <p:nvSpPr>
            <p:cNvPr id="8204" name="Freeform 9"/>
            <p:cNvSpPr>
              <a:spLocks/>
            </p:cNvSpPr>
            <p:nvPr/>
          </p:nvSpPr>
          <p:spPr bwMode="auto">
            <a:xfrm>
              <a:off x="3584" y="1683"/>
              <a:ext cx="1521" cy="1306"/>
            </a:xfrm>
            <a:custGeom>
              <a:avLst/>
              <a:gdLst>
                <a:gd name="T0" fmla="*/ 0 w 1521"/>
                <a:gd name="T1" fmla="*/ 1305 h 1306"/>
                <a:gd name="T2" fmla="*/ 104 w 1521"/>
                <a:gd name="T3" fmla="*/ 1282 h 1306"/>
                <a:gd name="T4" fmla="*/ 200 w 1521"/>
                <a:gd name="T5" fmla="*/ 1228 h 1306"/>
                <a:gd name="T6" fmla="*/ 272 w 1521"/>
                <a:gd name="T7" fmla="*/ 1188 h 1306"/>
                <a:gd name="T8" fmla="*/ 344 w 1521"/>
                <a:gd name="T9" fmla="*/ 1161 h 1306"/>
                <a:gd name="T10" fmla="*/ 344 w 1521"/>
                <a:gd name="T11" fmla="*/ 1120 h 1306"/>
                <a:gd name="T12" fmla="*/ 344 w 1521"/>
                <a:gd name="T13" fmla="*/ 1080 h 1306"/>
                <a:gd name="T14" fmla="*/ 344 w 1521"/>
                <a:gd name="T15" fmla="*/ 1039 h 1306"/>
                <a:gd name="T16" fmla="*/ 416 w 1521"/>
                <a:gd name="T17" fmla="*/ 1026 h 1306"/>
                <a:gd name="T18" fmla="*/ 488 w 1521"/>
                <a:gd name="T19" fmla="*/ 1012 h 1306"/>
                <a:gd name="T20" fmla="*/ 512 w 1521"/>
                <a:gd name="T21" fmla="*/ 972 h 1306"/>
                <a:gd name="T22" fmla="*/ 512 w 1521"/>
                <a:gd name="T23" fmla="*/ 918 h 1306"/>
                <a:gd name="T24" fmla="*/ 512 w 1521"/>
                <a:gd name="T25" fmla="*/ 864 h 1306"/>
                <a:gd name="T26" fmla="*/ 584 w 1521"/>
                <a:gd name="T27" fmla="*/ 837 h 1306"/>
                <a:gd name="T28" fmla="*/ 680 w 1521"/>
                <a:gd name="T29" fmla="*/ 810 h 1306"/>
                <a:gd name="T30" fmla="*/ 728 w 1521"/>
                <a:gd name="T31" fmla="*/ 769 h 1306"/>
                <a:gd name="T32" fmla="*/ 800 w 1521"/>
                <a:gd name="T33" fmla="*/ 729 h 1306"/>
                <a:gd name="T34" fmla="*/ 824 w 1521"/>
                <a:gd name="T35" fmla="*/ 688 h 1306"/>
                <a:gd name="T36" fmla="*/ 824 w 1521"/>
                <a:gd name="T37" fmla="*/ 648 h 1306"/>
                <a:gd name="T38" fmla="*/ 824 w 1521"/>
                <a:gd name="T39" fmla="*/ 607 h 1306"/>
                <a:gd name="T40" fmla="*/ 824 w 1521"/>
                <a:gd name="T41" fmla="*/ 567 h 1306"/>
                <a:gd name="T42" fmla="*/ 872 w 1521"/>
                <a:gd name="T43" fmla="*/ 513 h 1306"/>
                <a:gd name="T44" fmla="*/ 944 w 1521"/>
                <a:gd name="T45" fmla="*/ 486 h 1306"/>
                <a:gd name="T46" fmla="*/ 1016 w 1521"/>
                <a:gd name="T47" fmla="*/ 472 h 1306"/>
                <a:gd name="T48" fmla="*/ 1040 w 1521"/>
                <a:gd name="T49" fmla="*/ 432 h 1306"/>
                <a:gd name="T50" fmla="*/ 1064 w 1521"/>
                <a:gd name="T51" fmla="*/ 391 h 1306"/>
                <a:gd name="T52" fmla="*/ 1064 w 1521"/>
                <a:gd name="T53" fmla="*/ 351 h 1306"/>
                <a:gd name="T54" fmla="*/ 1112 w 1521"/>
                <a:gd name="T55" fmla="*/ 310 h 1306"/>
                <a:gd name="T56" fmla="*/ 1160 w 1521"/>
                <a:gd name="T57" fmla="*/ 270 h 1306"/>
                <a:gd name="T58" fmla="*/ 1208 w 1521"/>
                <a:gd name="T59" fmla="*/ 229 h 1306"/>
                <a:gd name="T60" fmla="*/ 1280 w 1521"/>
                <a:gd name="T61" fmla="*/ 202 h 1306"/>
                <a:gd name="T62" fmla="*/ 1304 w 1521"/>
                <a:gd name="T63" fmla="*/ 162 h 1306"/>
                <a:gd name="T64" fmla="*/ 1352 w 1521"/>
                <a:gd name="T65" fmla="*/ 121 h 1306"/>
                <a:gd name="T66" fmla="*/ 1400 w 1521"/>
                <a:gd name="T67" fmla="*/ 81 h 1306"/>
                <a:gd name="T68" fmla="*/ 1448 w 1521"/>
                <a:gd name="T69" fmla="*/ 40 h 1306"/>
                <a:gd name="T70" fmla="*/ 1520 w 1521"/>
                <a:gd name="T71" fmla="*/ 0 h 13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21"/>
                <a:gd name="T109" fmla="*/ 0 h 1306"/>
                <a:gd name="T110" fmla="*/ 1521 w 1521"/>
                <a:gd name="T111" fmla="*/ 1306 h 13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21" h="1306">
                  <a:moveTo>
                    <a:pt x="0" y="1305"/>
                  </a:moveTo>
                  <a:lnTo>
                    <a:pt x="104" y="1282"/>
                  </a:lnTo>
                  <a:lnTo>
                    <a:pt x="200" y="1228"/>
                  </a:lnTo>
                  <a:lnTo>
                    <a:pt x="272" y="1188"/>
                  </a:lnTo>
                  <a:lnTo>
                    <a:pt x="344" y="1161"/>
                  </a:lnTo>
                  <a:lnTo>
                    <a:pt x="344" y="1120"/>
                  </a:lnTo>
                  <a:lnTo>
                    <a:pt x="344" y="1080"/>
                  </a:lnTo>
                  <a:lnTo>
                    <a:pt x="344" y="1039"/>
                  </a:lnTo>
                  <a:lnTo>
                    <a:pt x="416" y="1026"/>
                  </a:lnTo>
                  <a:lnTo>
                    <a:pt x="488" y="1012"/>
                  </a:lnTo>
                  <a:lnTo>
                    <a:pt x="512" y="972"/>
                  </a:lnTo>
                  <a:lnTo>
                    <a:pt x="512" y="918"/>
                  </a:lnTo>
                  <a:lnTo>
                    <a:pt x="512" y="864"/>
                  </a:lnTo>
                  <a:lnTo>
                    <a:pt x="584" y="837"/>
                  </a:lnTo>
                  <a:lnTo>
                    <a:pt x="680" y="810"/>
                  </a:lnTo>
                  <a:lnTo>
                    <a:pt x="728" y="769"/>
                  </a:lnTo>
                  <a:lnTo>
                    <a:pt x="800" y="729"/>
                  </a:lnTo>
                  <a:lnTo>
                    <a:pt x="824" y="688"/>
                  </a:lnTo>
                  <a:lnTo>
                    <a:pt x="824" y="648"/>
                  </a:lnTo>
                  <a:lnTo>
                    <a:pt x="824" y="607"/>
                  </a:lnTo>
                  <a:lnTo>
                    <a:pt x="824" y="567"/>
                  </a:lnTo>
                  <a:lnTo>
                    <a:pt x="872" y="513"/>
                  </a:lnTo>
                  <a:lnTo>
                    <a:pt x="944" y="486"/>
                  </a:lnTo>
                  <a:lnTo>
                    <a:pt x="1016" y="472"/>
                  </a:lnTo>
                  <a:lnTo>
                    <a:pt x="1040" y="432"/>
                  </a:lnTo>
                  <a:lnTo>
                    <a:pt x="1064" y="391"/>
                  </a:lnTo>
                  <a:lnTo>
                    <a:pt x="1064" y="351"/>
                  </a:lnTo>
                  <a:lnTo>
                    <a:pt x="1112" y="310"/>
                  </a:lnTo>
                  <a:lnTo>
                    <a:pt x="1160" y="270"/>
                  </a:lnTo>
                  <a:lnTo>
                    <a:pt x="1208" y="229"/>
                  </a:lnTo>
                  <a:lnTo>
                    <a:pt x="1280" y="202"/>
                  </a:lnTo>
                  <a:lnTo>
                    <a:pt x="1304" y="162"/>
                  </a:lnTo>
                  <a:lnTo>
                    <a:pt x="1352" y="121"/>
                  </a:lnTo>
                  <a:lnTo>
                    <a:pt x="1400" y="81"/>
                  </a:lnTo>
                  <a:lnTo>
                    <a:pt x="1448" y="40"/>
                  </a:lnTo>
                  <a:lnTo>
                    <a:pt x="1520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e-IL">
                <a:solidFill>
                  <a:prstClr val="white"/>
                </a:solidFill>
              </a:endParaRPr>
            </a:p>
          </p:txBody>
        </p:sp>
        <p:sp>
          <p:nvSpPr>
            <p:cNvPr id="8205" name="Freeform 10"/>
            <p:cNvSpPr>
              <a:spLocks/>
            </p:cNvSpPr>
            <p:nvPr/>
          </p:nvSpPr>
          <p:spPr bwMode="auto">
            <a:xfrm>
              <a:off x="3904" y="1764"/>
              <a:ext cx="1465" cy="1297"/>
            </a:xfrm>
            <a:custGeom>
              <a:avLst/>
              <a:gdLst>
                <a:gd name="T0" fmla="*/ 0 w 1465"/>
                <a:gd name="T1" fmla="*/ 1296 h 1297"/>
                <a:gd name="T2" fmla="*/ 0 w 1465"/>
                <a:gd name="T3" fmla="*/ 1228 h 1297"/>
                <a:gd name="T4" fmla="*/ 24 w 1465"/>
                <a:gd name="T5" fmla="*/ 1188 h 1297"/>
                <a:gd name="T6" fmla="*/ 48 w 1465"/>
                <a:gd name="T7" fmla="*/ 1134 h 1297"/>
                <a:gd name="T8" fmla="*/ 96 w 1465"/>
                <a:gd name="T9" fmla="*/ 1093 h 1297"/>
                <a:gd name="T10" fmla="*/ 168 w 1465"/>
                <a:gd name="T11" fmla="*/ 1066 h 1297"/>
                <a:gd name="T12" fmla="*/ 240 w 1465"/>
                <a:gd name="T13" fmla="*/ 1039 h 1297"/>
                <a:gd name="T14" fmla="*/ 288 w 1465"/>
                <a:gd name="T15" fmla="*/ 999 h 1297"/>
                <a:gd name="T16" fmla="*/ 336 w 1465"/>
                <a:gd name="T17" fmla="*/ 958 h 1297"/>
                <a:gd name="T18" fmla="*/ 408 w 1465"/>
                <a:gd name="T19" fmla="*/ 931 h 1297"/>
                <a:gd name="T20" fmla="*/ 456 w 1465"/>
                <a:gd name="T21" fmla="*/ 891 h 1297"/>
                <a:gd name="T22" fmla="*/ 456 w 1465"/>
                <a:gd name="T23" fmla="*/ 850 h 1297"/>
                <a:gd name="T24" fmla="*/ 480 w 1465"/>
                <a:gd name="T25" fmla="*/ 796 h 1297"/>
                <a:gd name="T26" fmla="*/ 552 w 1465"/>
                <a:gd name="T27" fmla="*/ 756 h 1297"/>
                <a:gd name="T28" fmla="*/ 624 w 1465"/>
                <a:gd name="T29" fmla="*/ 729 h 1297"/>
                <a:gd name="T30" fmla="*/ 720 w 1465"/>
                <a:gd name="T31" fmla="*/ 715 h 1297"/>
                <a:gd name="T32" fmla="*/ 768 w 1465"/>
                <a:gd name="T33" fmla="*/ 675 h 1297"/>
                <a:gd name="T34" fmla="*/ 768 w 1465"/>
                <a:gd name="T35" fmla="*/ 634 h 1297"/>
                <a:gd name="T36" fmla="*/ 768 w 1465"/>
                <a:gd name="T37" fmla="*/ 594 h 1297"/>
                <a:gd name="T38" fmla="*/ 840 w 1465"/>
                <a:gd name="T39" fmla="*/ 553 h 1297"/>
                <a:gd name="T40" fmla="*/ 864 w 1465"/>
                <a:gd name="T41" fmla="*/ 513 h 1297"/>
                <a:gd name="T42" fmla="*/ 912 w 1465"/>
                <a:gd name="T43" fmla="*/ 472 h 1297"/>
                <a:gd name="T44" fmla="*/ 1008 w 1465"/>
                <a:gd name="T45" fmla="*/ 432 h 1297"/>
                <a:gd name="T46" fmla="*/ 1008 w 1465"/>
                <a:gd name="T47" fmla="*/ 391 h 1297"/>
                <a:gd name="T48" fmla="*/ 1032 w 1465"/>
                <a:gd name="T49" fmla="*/ 351 h 1297"/>
                <a:gd name="T50" fmla="*/ 1032 w 1465"/>
                <a:gd name="T51" fmla="*/ 310 h 1297"/>
                <a:gd name="T52" fmla="*/ 1104 w 1465"/>
                <a:gd name="T53" fmla="*/ 270 h 1297"/>
                <a:gd name="T54" fmla="*/ 1200 w 1465"/>
                <a:gd name="T55" fmla="*/ 216 h 1297"/>
                <a:gd name="T56" fmla="*/ 1296 w 1465"/>
                <a:gd name="T57" fmla="*/ 202 h 1297"/>
                <a:gd name="T58" fmla="*/ 1344 w 1465"/>
                <a:gd name="T59" fmla="*/ 162 h 1297"/>
                <a:gd name="T60" fmla="*/ 1368 w 1465"/>
                <a:gd name="T61" fmla="*/ 121 h 1297"/>
                <a:gd name="T62" fmla="*/ 1368 w 1465"/>
                <a:gd name="T63" fmla="*/ 81 h 1297"/>
                <a:gd name="T64" fmla="*/ 1416 w 1465"/>
                <a:gd name="T65" fmla="*/ 40 h 1297"/>
                <a:gd name="T66" fmla="*/ 1464 w 1465"/>
                <a:gd name="T67" fmla="*/ 0 h 129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465"/>
                <a:gd name="T103" fmla="*/ 0 h 1297"/>
                <a:gd name="T104" fmla="*/ 1465 w 1465"/>
                <a:gd name="T105" fmla="*/ 1297 h 129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465" h="1297">
                  <a:moveTo>
                    <a:pt x="0" y="1296"/>
                  </a:moveTo>
                  <a:lnTo>
                    <a:pt x="0" y="1228"/>
                  </a:lnTo>
                  <a:lnTo>
                    <a:pt x="24" y="1188"/>
                  </a:lnTo>
                  <a:lnTo>
                    <a:pt x="48" y="1134"/>
                  </a:lnTo>
                  <a:lnTo>
                    <a:pt x="96" y="1093"/>
                  </a:lnTo>
                  <a:lnTo>
                    <a:pt x="168" y="1066"/>
                  </a:lnTo>
                  <a:lnTo>
                    <a:pt x="240" y="1039"/>
                  </a:lnTo>
                  <a:lnTo>
                    <a:pt x="288" y="999"/>
                  </a:lnTo>
                  <a:lnTo>
                    <a:pt x="336" y="958"/>
                  </a:lnTo>
                  <a:lnTo>
                    <a:pt x="408" y="931"/>
                  </a:lnTo>
                  <a:lnTo>
                    <a:pt x="456" y="891"/>
                  </a:lnTo>
                  <a:lnTo>
                    <a:pt x="456" y="850"/>
                  </a:lnTo>
                  <a:lnTo>
                    <a:pt x="480" y="796"/>
                  </a:lnTo>
                  <a:lnTo>
                    <a:pt x="552" y="756"/>
                  </a:lnTo>
                  <a:lnTo>
                    <a:pt x="624" y="729"/>
                  </a:lnTo>
                  <a:lnTo>
                    <a:pt x="720" y="715"/>
                  </a:lnTo>
                  <a:lnTo>
                    <a:pt x="768" y="675"/>
                  </a:lnTo>
                  <a:lnTo>
                    <a:pt x="768" y="634"/>
                  </a:lnTo>
                  <a:lnTo>
                    <a:pt x="768" y="594"/>
                  </a:lnTo>
                  <a:lnTo>
                    <a:pt x="840" y="553"/>
                  </a:lnTo>
                  <a:lnTo>
                    <a:pt x="864" y="513"/>
                  </a:lnTo>
                  <a:lnTo>
                    <a:pt x="912" y="472"/>
                  </a:lnTo>
                  <a:lnTo>
                    <a:pt x="1008" y="432"/>
                  </a:lnTo>
                  <a:lnTo>
                    <a:pt x="1008" y="391"/>
                  </a:lnTo>
                  <a:lnTo>
                    <a:pt x="1032" y="351"/>
                  </a:lnTo>
                  <a:lnTo>
                    <a:pt x="1032" y="310"/>
                  </a:lnTo>
                  <a:lnTo>
                    <a:pt x="1104" y="270"/>
                  </a:lnTo>
                  <a:lnTo>
                    <a:pt x="1200" y="216"/>
                  </a:lnTo>
                  <a:lnTo>
                    <a:pt x="1296" y="202"/>
                  </a:lnTo>
                  <a:lnTo>
                    <a:pt x="1344" y="162"/>
                  </a:lnTo>
                  <a:lnTo>
                    <a:pt x="1368" y="121"/>
                  </a:lnTo>
                  <a:lnTo>
                    <a:pt x="1368" y="81"/>
                  </a:lnTo>
                  <a:lnTo>
                    <a:pt x="1416" y="40"/>
                  </a:lnTo>
                  <a:lnTo>
                    <a:pt x="1464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e-IL">
                <a:solidFill>
                  <a:prstClr val="white"/>
                </a:solidFill>
              </a:endParaRPr>
            </a:p>
          </p:txBody>
        </p:sp>
        <p:sp>
          <p:nvSpPr>
            <p:cNvPr id="8206" name="Freeform 11"/>
            <p:cNvSpPr>
              <a:spLocks/>
            </p:cNvSpPr>
            <p:nvPr/>
          </p:nvSpPr>
          <p:spPr bwMode="auto">
            <a:xfrm>
              <a:off x="3072" y="1440"/>
              <a:ext cx="1625" cy="1441"/>
            </a:xfrm>
            <a:custGeom>
              <a:avLst/>
              <a:gdLst>
                <a:gd name="T0" fmla="*/ 0 w 1625"/>
                <a:gd name="T1" fmla="*/ 1440 h 1441"/>
                <a:gd name="T2" fmla="*/ 16 w 1625"/>
                <a:gd name="T3" fmla="*/ 1390 h 1441"/>
                <a:gd name="T4" fmla="*/ 112 w 1625"/>
                <a:gd name="T5" fmla="*/ 1336 h 1441"/>
                <a:gd name="T6" fmla="*/ 160 w 1625"/>
                <a:gd name="T7" fmla="*/ 1282 h 1441"/>
                <a:gd name="T8" fmla="*/ 160 w 1625"/>
                <a:gd name="T9" fmla="*/ 1242 h 1441"/>
                <a:gd name="T10" fmla="*/ 160 w 1625"/>
                <a:gd name="T11" fmla="*/ 1188 h 1441"/>
                <a:gd name="T12" fmla="*/ 160 w 1625"/>
                <a:gd name="T13" fmla="*/ 1147 h 1441"/>
                <a:gd name="T14" fmla="*/ 160 w 1625"/>
                <a:gd name="T15" fmla="*/ 1093 h 1441"/>
                <a:gd name="T16" fmla="*/ 256 w 1625"/>
                <a:gd name="T17" fmla="*/ 1066 h 1441"/>
                <a:gd name="T18" fmla="*/ 352 w 1625"/>
                <a:gd name="T19" fmla="*/ 1066 h 1441"/>
                <a:gd name="T20" fmla="*/ 448 w 1625"/>
                <a:gd name="T21" fmla="*/ 1053 h 1441"/>
                <a:gd name="T22" fmla="*/ 496 w 1625"/>
                <a:gd name="T23" fmla="*/ 999 h 1441"/>
                <a:gd name="T24" fmla="*/ 544 w 1625"/>
                <a:gd name="T25" fmla="*/ 945 h 1441"/>
                <a:gd name="T26" fmla="*/ 568 w 1625"/>
                <a:gd name="T27" fmla="*/ 891 h 1441"/>
                <a:gd name="T28" fmla="*/ 592 w 1625"/>
                <a:gd name="T29" fmla="*/ 850 h 1441"/>
                <a:gd name="T30" fmla="*/ 664 w 1625"/>
                <a:gd name="T31" fmla="*/ 823 h 1441"/>
                <a:gd name="T32" fmla="*/ 736 w 1625"/>
                <a:gd name="T33" fmla="*/ 810 h 1441"/>
                <a:gd name="T34" fmla="*/ 808 w 1625"/>
                <a:gd name="T35" fmla="*/ 783 h 1441"/>
                <a:gd name="T36" fmla="*/ 856 w 1625"/>
                <a:gd name="T37" fmla="*/ 742 h 1441"/>
                <a:gd name="T38" fmla="*/ 856 w 1625"/>
                <a:gd name="T39" fmla="*/ 688 h 1441"/>
                <a:gd name="T40" fmla="*/ 880 w 1625"/>
                <a:gd name="T41" fmla="*/ 634 h 1441"/>
                <a:gd name="T42" fmla="*/ 976 w 1625"/>
                <a:gd name="T43" fmla="*/ 580 h 1441"/>
                <a:gd name="T44" fmla="*/ 1072 w 1625"/>
                <a:gd name="T45" fmla="*/ 526 h 1441"/>
                <a:gd name="T46" fmla="*/ 1120 w 1625"/>
                <a:gd name="T47" fmla="*/ 486 h 1441"/>
                <a:gd name="T48" fmla="*/ 1192 w 1625"/>
                <a:gd name="T49" fmla="*/ 459 h 1441"/>
                <a:gd name="T50" fmla="*/ 1264 w 1625"/>
                <a:gd name="T51" fmla="*/ 418 h 1441"/>
                <a:gd name="T52" fmla="*/ 1312 w 1625"/>
                <a:gd name="T53" fmla="*/ 364 h 1441"/>
                <a:gd name="T54" fmla="*/ 1312 w 1625"/>
                <a:gd name="T55" fmla="*/ 324 h 1441"/>
                <a:gd name="T56" fmla="*/ 1312 w 1625"/>
                <a:gd name="T57" fmla="*/ 283 h 1441"/>
                <a:gd name="T58" fmla="*/ 1312 w 1625"/>
                <a:gd name="T59" fmla="*/ 229 h 1441"/>
                <a:gd name="T60" fmla="*/ 1360 w 1625"/>
                <a:gd name="T61" fmla="*/ 189 h 1441"/>
                <a:gd name="T62" fmla="*/ 1432 w 1625"/>
                <a:gd name="T63" fmla="*/ 162 h 1441"/>
                <a:gd name="T64" fmla="*/ 1504 w 1625"/>
                <a:gd name="T65" fmla="*/ 121 h 1441"/>
                <a:gd name="T66" fmla="*/ 1576 w 1625"/>
                <a:gd name="T67" fmla="*/ 81 h 1441"/>
                <a:gd name="T68" fmla="*/ 1600 w 1625"/>
                <a:gd name="T69" fmla="*/ 40 h 1441"/>
                <a:gd name="T70" fmla="*/ 1624 w 1625"/>
                <a:gd name="T71" fmla="*/ 0 h 1441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625"/>
                <a:gd name="T109" fmla="*/ 0 h 1441"/>
                <a:gd name="T110" fmla="*/ 1625 w 1625"/>
                <a:gd name="T111" fmla="*/ 1441 h 1441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625" h="1441">
                  <a:moveTo>
                    <a:pt x="0" y="1440"/>
                  </a:moveTo>
                  <a:lnTo>
                    <a:pt x="16" y="1390"/>
                  </a:lnTo>
                  <a:lnTo>
                    <a:pt x="112" y="1336"/>
                  </a:lnTo>
                  <a:lnTo>
                    <a:pt x="160" y="1282"/>
                  </a:lnTo>
                  <a:lnTo>
                    <a:pt x="160" y="1242"/>
                  </a:lnTo>
                  <a:lnTo>
                    <a:pt x="160" y="1188"/>
                  </a:lnTo>
                  <a:lnTo>
                    <a:pt x="160" y="1147"/>
                  </a:lnTo>
                  <a:lnTo>
                    <a:pt x="160" y="1093"/>
                  </a:lnTo>
                  <a:lnTo>
                    <a:pt x="256" y="1066"/>
                  </a:lnTo>
                  <a:lnTo>
                    <a:pt x="352" y="1066"/>
                  </a:lnTo>
                  <a:lnTo>
                    <a:pt x="448" y="1053"/>
                  </a:lnTo>
                  <a:lnTo>
                    <a:pt x="496" y="999"/>
                  </a:lnTo>
                  <a:lnTo>
                    <a:pt x="544" y="945"/>
                  </a:lnTo>
                  <a:lnTo>
                    <a:pt x="568" y="891"/>
                  </a:lnTo>
                  <a:lnTo>
                    <a:pt x="592" y="850"/>
                  </a:lnTo>
                  <a:lnTo>
                    <a:pt x="664" y="823"/>
                  </a:lnTo>
                  <a:lnTo>
                    <a:pt x="736" y="810"/>
                  </a:lnTo>
                  <a:lnTo>
                    <a:pt x="808" y="783"/>
                  </a:lnTo>
                  <a:lnTo>
                    <a:pt x="856" y="742"/>
                  </a:lnTo>
                  <a:lnTo>
                    <a:pt x="856" y="688"/>
                  </a:lnTo>
                  <a:lnTo>
                    <a:pt x="880" y="634"/>
                  </a:lnTo>
                  <a:lnTo>
                    <a:pt x="976" y="580"/>
                  </a:lnTo>
                  <a:lnTo>
                    <a:pt x="1072" y="526"/>
                  </a:lnTo>
                  <a:lnTo>
                    <a:pt x="1120" y="486"/>
                  </a:lnTo>
                  <a:lnTo>
                    <a:pt x="1192" y="459"/>
                  </a:lnTo>
                  <a:lnTo>
                    <a:pt x="1264" y="418"/>
                  </a:lnTo>
                  <a:lnTo>
                    <a:pt x="1312" y="364"/>
                  </a:lnTo>
                  <a:lnTo>
                    <a:pt x="1312" y="324"/>
                  </a:lnTo>
                  <a:lnTo>
                    <a:pt x="1312" y="283"/>
                  </a:lnTo>
                  <a:lnTo>
                    <a:pt x="1312" y="229"/>
                  </a:lnTo>
                  <a:lnTo>
                    <a:pt x="1360" y="189"/>
                  </a:lnTo>
                  <a:lnTo>
                    <a:pt x="1432" y="162"/>
                  </a:lnTo>
                  <a:lnTo>
                    <a:pt x="1504" y="121"/>
                  </a:lnTo>
                  <a:lnTo>
                    <a:pt x="1576" y="81"/>
                  </a:lnTo>
                  <a:lnTo>
                    <a:pt x="1600" y="40"/>
                  </a:lnTo>
                  <a:lnTo>
                    <a:pt x="1624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e-IL">
                <a:solidFill>
                  <a:prstClr val="white"/>
                </a:solidFill>
              </a:endParaRPr>
            </a:p>
          </p:txBody>
        </p:sp>
      </p:grpSp>
      <p:sp>
        <p:nvSpPr>
          <p:cNvPr id="12300" name="Rectangle 12"/>
          <p:cNvSpPr>
            <a:spLocks noGrp="1" noRot="1" noChangeArrowheads="1"/>
          </p:cNvSpPr>
          <p:nvPr>
            <p:ph type="title"/>
          </p:nvPr>
        </p:nvSpPr>
        <p:spPr>
          <a:xfrm>
            <a:off x="539750" y="476250"/>
            <a:ext cx="7772400" cy="885825"/>
          </a:xfrm>
        </p:spPr>
        <p:txBody>
          <a:bodyPr lIns="92075" tIns="46038" rIns="92075" bIns="46038">
            <a:scene3d>
              <a:camera prst="orthographicFront"/>
              <a:lightRig rig="soft" dir="t">
                <a:rot lat="0" lon="0" rev="16800000"/>
              </a:lightRig>
            </a:scene3d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he-IL" sz="4800" dirty="0" smtClean="0">
                <a:solidFill>
                  <a:srgbClr val="FFC000"/>
                </a:solidFill>
              </a:rPr>
              <a:t>תופעות האש</a:t>
            </a:r>
            <a:endParaRPr lang="en-US" sz="4800" dirty="0" smtClean="0">
              <a:solidFill>
                <a:srgbClr val="FFC000"/>
              </a:solidFill>
            </a:endParaRP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1547813" y="2852738"/>
            <a:ext cx="78263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rtl="0" eaLnBrk="0" hangingPunct="0"/>
            <a:r>
              <a:rPr lang="he-IL" sz="3200">
                <a:solidFill>
                  <a:srgbClr val="FC0128"/>
                </a:solidFill>
              </a:rPr>
              <a:t>עשן</a:t>
            </a:r>
            <a:endParaRPr lang="en-US" sz="3200">
              <a:solidFill>
                <a:srgbClr val="FC0128"/>
              </a:solidFill>
            </a:endParaRPr>
          </a:p>
        </p:txBody>
      </p:sp>
      <p:sp>
        <p:nvSpPr>
          <p:cNvPr id="12303" name="WordArt 15"/>
          <p:cNvSpPr>
            <a:spLocks noChangeArrowheads="1" noChangeShapeType="1" noTextEdit="1"/>
          </p:cNvSpPr>
          <p:nvPr/>
        </p:nvSpPr>
        <p:spPr bwMode="auto">
          <a:xfrm>
            <a:off x="7019925" y="2420938"/>
            <a:ext cx="1943100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he-IL" sz="24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cs typeface="Arial"/>
              </a:rPr>
              <a:t>עליית חום</a:t>
            </a:r>
          </a:p>
        </p:txBody>
      </p:sp>
      <p:sp>
        <p:nvSpPr>
          <p:cNvPr id="12306" name="WordArt 18"/>
          <p:cNvSpPr>
            <a:spLocks noChangeArrowheads="1" noChangeShapeType="1" noTextEdit="1"/>
          </p:cNvSpPr>
          <p:nvPr/>
        </p:nvSpPr>
        <p:spPr bwMode="auto">
          <a:xfrm>
            <a:off x="6948264" y="5157192"/>
            <a:ext cx="1800200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he-IL" sz="24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cs typeface="Arial"/>
              </a:rPr>
              <a:t>חומרים</a:t>
            </a:r>
            <a:r>
              <a:rPr lang="he-IL" sz="24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Arial"/>
              </a:rPr>
              <a:t> </a:t>
            </a:r>
            <a:r>
              <a:rPr lang="he-IL" sz="24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cs typeface="Arial"/>
              </a:rPr>
              <a:t>רעילים</a:t>
            </a:r>
          </a:p>
        </p:txBody>
      </p:sp>
      <p:pic>
        <p:nvPicPr>
          <p:cNvPr id="12307" name="Picture 19" descr="MCj0403923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5084763"/>
            <a:ext cx="898525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539552" y="1556792"/>
            <a:ext cx="317106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b="1" dirty="0">
                <a:solidFill>
                  <a:srgbClr val="FFC000"/>
                </a:solidFill>
              </a:rPr>
              <a:t>העשן הוא האויב מספר אחת</a:t>
            </a:r>
          </a:p>
        </p:txBody>
      </p:sp>
    </p:spTree>
    <p:extLst>
      <p:ext uri="{BB962C8B-B14F-4D97-AF65-F5344CB8AC3E}">
        <p14:creationId xmlns:p14="http://schemas.microsoft.com/office/powerpoint/2010/main" val="2556541360"/>
      </p:ext>
    </p:extLst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1" grpId="0"/>
      <p:bldP spid="12303" grpId="0" animBg="1"/>
      <p:bldP spid="1230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03648" y="404664"/>
            <a:ext cx="7315200" cy="1154097"/>
          </a:xfrm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he-IL" dirty="0" smtClean="0">
                <a:solidFill>
                  <a:srgbClr val="FFC000"/>
                </a:solidFill>
              </a:rPr>
              <a:t>עיקרון כיבוי –שיטות הכיבוי</a:t>
            </a:r>
          </a:p>
        </p:txBody>
      </p:sp>
      <p:pic>
        <p:nvPicPr>
          <p:cNvPr id="9219" name="Picture 3" descr="להבה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048000"/>
            <a:ext cx="48768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WordArt 5"/>
          <p:cNvSpPr>
            <a:spLocks noChangeArrowheads="1" noChangeShapeType="1" noTextEdit="1"/>
          </p:cNvSpPr>
          <p:nvPr/>
        </p:nvSpPr>
        <p:spPr bwMode="auto">
          <a:xfrm rot="1871736">
            <a:off x="5105400" y="3886200"/>
            <a:ext cx="2741613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he-IL" sz="3600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cs typeface="Arial"/>
              </a:rPr>
              <a:t>השנקה (מניעת חמצן)</a:t>
            </a:r>
          </a:p>
        </p:txBody>
      </p:sp>
      <p:sp>
        <p:nvSpPr>
          <p:cNvPr id="9221" name="WordArt 4"/>
          <p:cNvSpPr>
            <a:spLocks noChangeArrowheads="1" noChangeShapeType="1" noTextEdit="1"/>
          </p:cNvSpPr>
          <p:nvPr/>
        </p:nvSpPr>
        <p:spPr bwMode="auto">
          <a:xfrm rot="-1994313">
            <a:off x="1219200" y="3962400"/>
            <a:ext cx="2728913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he-IL" sz="3600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cs typeface="Arial"/>
              </a:rPr>
              <a:t>קירור הפחתת (חום)</a:t>
            </a:r>
          </a:p>
        </p:txBody>
      </p:sp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2627784" y="5805264"/>
            <a:ext cx="3888432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he-IL" sz="3600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cs typeface="Arial"/>
              </a:rPr>
              <a:t>(</a:t>
            </a:r>
            <a:r>
              <a:rPr lang="he-IL" sz="3600" b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cs typeface="Arial"/>
              </a:rPr>
              <a:t>חומר - הרחקה חומרים דליקים)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23528" y="1556792"/>
            <a:ext cx="8382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he-IL" sz="2400" dirty="0">
                <a:solidFill>
                  <a:srgbClr val="FFC000"/>
                </a:solidFill>
              </a:rPr>
              <a:t>עיקרון הכיבוי בכל סוג שריפה מבוסס על “סילוק” של לפחות אחת מצלעות משולש האש . קיימות שתי שיטות כיבוי עיקריות</a:t>
            </a:r>
            <a:r>
              <a:rPr lang="he-IL" sz="2400" dirty="0" smtClean="0">
                <a:solidFill>
                  <a:srgbClr val="FFC000"/>
                </a:solidFill>
              </a:rPr>
              <a:t>:</a:t>
            </a:r>
          </a:p>
        </p:txBody>
      </p:sp>
      <p:sp>
        <p:nvSpPr>
          <p:cNvPr id="9224" name="AutoShape 8"/>
          <p:cNvSpPr>
            <a:spLocks noChangeArrowheads="1"/>
          </p:cNvSpPr>
          <p:nvPr/>
        </p:nvSpPr>
        <p:spPr bwMode="auto">
          <a:xfrm>
            <a:off x="7072313" y="3357563"/>
            <a:ext cx="914400" cy="838200"/>
          </a:xfrm>
          <a:prstGeom prst="curvedLeftArrow">
            <a:avLst>
              <a:gd name="adj1" fmla="val 20000"/>
              <a:gd name="adj2" fmla="val 40000"/>
              <a:gd name="adj3" fmla="val 36364"/>
            </a:avLst>
          </a:prstGeom>
          <a:solidFill>
            <a:srgbClr val="800000"/>
          </a:soli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>
              <a:solidFill>
                <a:prstClr val="white"/>
              </a:solidFill>
            </a:endParaRPr>
          </a:p>
        </p:txBody>
      </p:sp>
      <p:sp>
        <p:nvSpPr>
          <p:cNvPr id="9225" name="AutoShape 9"/>
          <p:cNvSpPr>
            <a:spLocks noChangeArrowheads="1"/>
          </p:cNvSpPr>
          <p:nvPr/>
        </p:nvSpPr>
        <p:spPr bwMode="auto">
          <a:xfrm>
            <a:off x="1143000" y="3357563"/>
            <a:ext cx="1066800" cy="685800"/>
          </a:xfrm>
          <a:prstGeom prst="curvedRightArrow">
            <a:avLst>
              <a:gd name="adj1" fmla="val 20000"/>
              <a:gd name="adj2" fmla="val 40000"/>
              <a:gd name="adj3" fmla="val 51852"/>
            </a:avLst>
          </a:prstGeom>
          <a:solidFill>
            <a:srgbClr val="800000"/>
          </a:soli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e-I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76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nimBg="1"/>
      <p:bldP spid="9221" grpId="0" animBg="1"/>
      <p:bldP spid="9222" grpId="0" animBg="1"/>
      <p:bldP spid="9224" grpId="0" animBg="1"/>
      <p:bldP spid="92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005" y="476672"/>
            <a:ext cx="8959569" cy="754052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b="1" dirty="0">
                <a:solidFill>
                  <a:srgbClr val="FFC000"/>
                </a:solidFill>
              </a:rPr>
              <a:t>כללי התנהגות בשעת שריפה </a:t>
            </a:r>
            <a:r>
              <a:rPr lang="he-IL" b="1" dirty="0" smtClean="0">
                <a:solidFill>
                  <a:srgbClr val="FFC000"/>
                </a:solidFill>
              </a:rPr>
              <a:t>ועשן</a:t>
            </a:r>
          </a:p>
          <a:p>
            <a:endParaRPr lang="he-IL" b="1" dirty="0">
              <a:solidFill>
                <a:srgbClr val="FFC000"/>
              </a:solidFill>
            </a:endParaRPr>
          </a:p>
          <a:p>
            <a:endParaRPr lang="he-IL" dirty="0">
              <a:solidFill>
                <a:srgbClr val="FFC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he-IL" sz="2400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שמור על קור רוח והזעק מיד את שירותי הכבאות וההצלה בטלפון  החרום 102.</a:t>
            </a:r>
          </a:p>
          <a:p>
            <a:pPr>
              <a:buFont typeface="Arial" pitchFamily="34" charset="0"/>
              <a:buChar char="•"/>
            </a:pPr>
            <a:r>
              <a:rPr lang="he-IL" sz="2400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אם מוקד השריפה אינו ניתן להשתלטות, פנה מיד את האזור.</a:t>
            </a:r>
          </a:p>
          <a:p>
            <a:pPr>
              <a:buFont typeface="Arial" pitchFamily="34" charset="0"/>
              <a:buChar char="•"/>
            </a:pPr>
            <a:r>
              <a:rPr lang="he-IL" sz="2400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זכור- העשן עולה כלפי מעלה.לך בהליכה שפופה, במידה הצורך עבור לזחילה.</a:t>
            </a:r>
          </a:p>
          <a:p>
            <a:pPr>
              <a:buFont typeface="Arial" pitchFamily="34" charset="0"/>
              <a:buChar char="•"/>
            </a:pPr>
            <a:r>
              <a:rPr lang="he-IL" sz="2400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לך לאורך הקיר וחפש את היציאה הקרובה ביותר</a:t>
            </a:r>
          </a:p>
          <a:p>
            <a:pPr>
              <a:buFont typeface="Arial" pitchFamily="34" charset="0"/>
              <a:buChar char="•"/>
            </a:pPr>
            <a:r>
              <a:rPr lang="he-IL" sz="2400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טרוק את דלת החדר הבוער אחריך למניעת התפשטות האש והעשן.</a:t>
            </a:r>
          </a:p>
          <a:p>
            <a:pPr>
              <a:buFont typeface="Arial" pitchFamily="34" charset="0"/>
              <a:buChar char="•"/>
            </a:pPr>
            <a:r>
              <a:rPr lang="he-IL" sz="2400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אם אין אפשרות להימלט, כנס לחדר המרוחק ממוקד האש.</a:t>
            </a:r>
          </a:p>
          <a:p>
            <a:pPr>
              <a:buFont typeface="Arial" pitchFamily="34" charset="0"/>
              <a:buChar char="•"/>
            </a:pPr>
            <a:r>
              <a:rPr lang="he-IL" sz="2400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פתח חלון ,הוצא את הראש החוצה ונשום אויר נקי.</a:t>
            </a:r>
          </a:p>
          <a:p>
            <a:pPr>
              <a:buFont typeface="Arial" pitchFamily="34" charset="0"/>
              <a:buChar char="•"/>
            </a:pPr>
            <a:r>
              <a:rPr lang="he-IL" sz="2400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מצא דרך לסמן לכבאים על היותך לכוד במבנה.</a:t>
            </a:r>
          </a:p>
          <a:p>
            <a:pPr>
              <a:buFont typeface="Arial" pitchFamily="34" charset="0"/>
              <a:buChar char="•"/>
            </a:pPr>
            <a:r>
              <a:rPr lang="he-IL" sz="2400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במידת הצורך הגן על דרכי הנשימה  נשום מבעד לסמרטוט לח.</a:t>
            </a:r>
          </a:p>
          <a:p>
            <a:pPr>
              <a:buFont typeface="Arial" pitchFamily="34" charset="0"/>
              <a:buChar char="•"/>
            </a:pPr>
            <a:r>
              <a:rPr lang="he-IL" sz="2400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אין להשתמש במעלית בשעת שריפה.</a:t>
            </a:r>
          </a:p>
          <a:p>
            <a:pPr>
              <a:buFont typeface="Arial" pitchFamily="34" charset="0"/>
              <a:buChar char="•"/>
            </a:pPr>
            <a:r>
              <a:rPr lang="he-IL" sz="2400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אם השריפה מחוץ לדירתך או המשרד- גע בזהירות בדלת. אם הדלת חמה,</a:t>
            </a:r>
          </a:p>
          <a:p>
            <a:r>
              <a:rPr lang="he-IL" sz="2400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 אל תפתח אותה.</a:t>
            </a:r>
          </a:p>
          <a:p>
            <a:r>
              <a:rPr lang="he-IL" sz="2400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*אם הדלת קרה ,פתח אותה בזהירות ונסה להימלט לפי הכללים שצוינו לך</a:t>
            </a:r>
            <a:r>
              <a:rPr lang="he-IL" sz="2400" dirty="0" smtClean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.</a:t>
            </a:r>
          </a:p>
          <a:p>
            <a:endParaRPr lang="he-IL" sz="2000" dirty="0">
              <a:solidFill>
                <a:srgbClr val="FFC000"/>
              </a:solidFill>
            </a:endParaRPr>
          </a:p>
          <a:p>
            <a:endParaRPr lang="he-IL" sz="2000" dirty="0" smtClean="0">
              <a:solidFill>
                <a:srgbClr val="FFC000"/>
              </a:solidFill>
            </a:endParaRPr>
          </a:p>
          <a:p>
            <a:endParaRPr lang="he-IL" sz="2000" dirty="0">
              <a:solidFill>
                <a:srgbClr val="FFC000"/>
              </a:solidFill>
            </a:endParaRPr>
          </a:p>
          <a:p>
            <a:endParaRPr lang="he-IL" sz="2000" dirty="0" smtClean="0">
              <a:solidFill>
                <a:srgbClr val="FFC000"/>
              </a:solidFill>
            </a:endParaRPr>
          </a:p>
          <a:p>
            <a:endParaRPr lang="he-IL" sz="2000" dirty="0">
              <a:solidFill>
                <a:srgbClr val="FFC000"/>
              </a:solidFill>
            </a:endParaRPr>
          </a:p>
          <a:p>
            <a:endParaRPr lang="he-IL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5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40804"/>
            <a:ext cx="8380884" cy="661719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b="1" dirty="0">
                <a:solidFill>
                  <a:srgbClr val="FF0000"/>
                </a:solidFill>
              </a:rPr>
              <a:t>כללי טיפול בשרפה במבנה עם חשש ללכודים!.</a:t>
            </a:r>
          </a:p>
          <a:p>
            <a:endParaRPr lang="he-IL" sz="2000" b="1" dirty="0">
              <a:solidFill>
                <a:srgbClr val="FFC000"/>
              </a:solidFill>
              <a:latin typeface="David" pitchFamily="34" charset="-79"/>
              <a:cs typeface="David" pitchFamily="34" charset="-79"/>
            </a:endParaRPr>
          </a:p>
          <a:p>
            <a:r>
              <a:rPr lang="he-IL" sz="2000" b="1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*</a:t>
            </a:r>
            <a:r>
              <a:rPr lang="he-IL" sz="2300" b="1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נתק מקורות החשמל והגז.</a:t>
            </a:r>
          </a:p>
          <a:p>
            <a:r>
              <a:rPr lang="he-IL" sz="2300" b="1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* אם אינך יכול להיכנס למבנה הנחה את הליכודים בהנחיות מצילות חיים,</a:t>
            </a:r>
          </a:p>
          <a:p>
            <a:r>
              <a:rPr lang="he-IL" sz="2300" b="1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* בהתאם לכללי ההתנהגות בשעת שרפה ובעשן.</a:t>
            </a:r>
          </a:p>
          <a:p>
            <a:r>
              <a:rPr lang="he-IL" sz="2300" b="1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* אתר את ציוד כיבוי האש ( מטפים זרנוקים גלגלונים ופעל מיד לכיבוי האש.</a:t>
            </a:r>
          </a:p>
          <a:p>
            <a:r>
              <a:rPr lang="he-IL" sz="2300" b="1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  תוך שמירה על כללי הבטיחות </a:t>
            </a:r>
            <a:r>
              <a:rPr lang="he-IL" sz="2300" b="1" dirty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זכור אין להתיז מים למקורת חשמל .</a:t>
            </a:r>
          </a:p>
          <a:p>
            <a:r>
              <a:rPr lang="he-IL" sz="2300" b="1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* אם מוקד האש גדול ואינך יכול להשתלט עליו , הרחק אזרחים עובדים</a:t>
            </a:r>
          </a:p>
          <a:p>
            <a:r>
              <a:rPr lang="he-IL" sz="2300" b="1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  לדרכי המילוט ודווח לשירותי הכבאות וההצלה.</a:t>
            </a:r>
          </a:p>
          <a:p>
            <a:endParaRPr lang="he-IL" sz="2300" b="1" dirty="0">
              <a:solidFill>
                <a:srgbClr val="FFC000"/>
              </a:solidFill>
              <a:latin typeface="David" pitchFamily="34" charset="-79"/>
              <a:cs typeface="David" pitchFamily="34" charset="-79"/>
            </a:endParaRPr>
          </a:p>
          <a:p>
            <a:r>
              <a:rPr lang="he-IL" sz="2300" b="1" dirty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כללי טיפול באדם </a:t>
            </a:r>
            <a:r>
              <a:rPr lang="he-IL" sz="23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בוער</a:t>
            </a:r>
            <a:r>
              <a:rPr lang="he-IL" sz="2300" b="1" dirty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!</a:t>
            </a:r>
          </a:p>
          <a:p>
            <a:r>
              <a:rPr lang="he-IL" sz="2300" b="1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בעת ניסיות לכבות אדם בוער יש להנחותו כיצד לנהוג באופן הבא.</a:t>
            </a:r>
          </a:p>
          <a:p>
            <a:endParaRPr lang="he-IL" sz="2300" b="1" dirty="0">
              <a:solidFill>
                <a:srgbClr val="FFC000"/>
              </a:solidFill>
              <a:latin typeface="David" pitchFamily="34" charset="-79"/>
              <a:cs typeface="David" pitchFamily="34" charset="-79"/>
            </a:endParaRPr>
          </a:p>
          <a:p>
            <a:r>
              <a:rPr lang="he-IL" sz="2300" b="1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*לעצור ולא לרוץ- כיוון שרוח נגדית תגרום לליבוי האש.</a:t>
            </a:r>
          </a:p>
          <a:p>
            <a:endParaRPr lang="he-IL" sz="2300" b="1" dirty="0">
              <a:solidFill>
                <a:srgbClr val="FFC000"/>
              </a:solidFill>
              <a:latin typeface="David" pitchFamily="34" charset="-79"/>
              <a:cs typeface="David" pitchFamily="34" charset="-79"/>
            </a:endParaRPr>
          </a:p>
          <a:p>
            <a:r>
              <a:rPr lang="he-IL" sz="2300" b="1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*לשכב ולא לעמוד- מכיוון שהאש מתפשטת כלפי מעלה.</a:t>
            </a:r>
          </a:p>
          <a:p>
            <a:endParaRPr lang="he-IL" sz="2300" b="1" dirty="0">
              <a:solidFill>
                <a:srgbClr val="FFC000"/>
              </a:solidFill>
              <a:latin typeface="David" pitchFamily="34" charset="-79"/>
              <a:cs typeface="David" pitchFamily="34" charset="-79"/>
            </a:endParaRPr>
          </a:p>
          <a:p>
            <a:r>
              <a:rPr lang="he-IL" sz="2300" b="1" dirty="0">
                <a:solidFill>
                  <a:srgbClr val="FFC000"/>
                </a:solidFill>
                <a:latin typeface="David" pitchFamily="34" charset="-79"/>
                <a:cs typeface="David" pitchFamily="34" charset="-79"/>
              </a:rPr>
              <a:t>*להתגלגל  בניסיון לחנוק את האש ולכבותה.</a:t>
            </a:r>
          </a:p>
          <a:p>
            <a:r>
              <a:rPr lang="he-IL" b="1" dirty="0">
                <a:solidFill>
                  <a:srgbClr val="FFC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758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טכני">
  <a:themeElements>
    <a:clrScheme name="טכני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טכני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טכני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טכני">
  <a:themeElements>
    <a:clrScheme name="טכני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טכני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טכני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ef7acc38-db78-42b4-b66e-ac6ed0067a32">MJNFN6XJCK6D-108-170</_dlc_DocId>
    <_dlc_DocIdUrl xmlns="ef7acc38-db78-42b4-b66e-ac6ed0067a32">
      <Url>http://portal/MinhalUnits/Security/_layouts/15/DocIdRedir.aspx?ID=MJNFN6XJCK6D-108-170</Url>
      <Description>MJNFN6XJCK6D-108-170</Description>
    </_dlc_DocIdUrl>
    <MojIDSP xmlns="bf90d037-72dd-4c6e-b117-169c75689d38" xsi:nil="true"/>
    <Cat xmlns="b1e0f2ba-79e7-4bd2-9ea5-b5a8239fdecd">חירום ובטיחות</Cat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6D92382635CB8745B1641EA5BDF890E0" ma:contentTypeVersion="5" ma:contentTypeDescription="צור מסמך חדש." ma:contentTypeScope="" ma:versionID="e0e6243d9741fc70447a4768fb156dca">
  <xsd:schema xmlns:xsd="http://www.w3.org/2001/XMLSchema" xmlns:xs="http://www.w3.org/2001/XMLSchema" xmlns:p="http://schemas.microsoft.com/office/2006/metadata/properties" xmlns:ns1="http://schemas.microsoft.com/sharepoint/v3" xmlns:ns2="b1e0f2ba-79e7-4bd2-9ea5-b5a8239fdecd" xmlns:ns3="ef7acc38-db78-42b4-b66e-ac6ed0067a32" xmlns:ns4="bf90d037-72dd-4c6e-b117-169c75689d38" targetNamespace="http://schemas.microsoft.com/office/2006/metadata/properties" ma:root="true" ma:fieldsID="2ddcd9e75c555c6165dffcdd770a966a" ns1:_="" ns2:_="" ns3:_="" ns4:_="">
    <xsd:import namespace="http://schemas.microsoft.com/sharepoint/v3"/>
    <xsd:import namespace="b1e0f2ba-79e7-4bd2-9ea5-b5a8239fdecd"/>
    <xsd:import namespace="ef7acc38-db78-42b4-b66e-ac6ed0067a32"/>
    <xsd:import namespace="bf90d037-72dd-4c6e-b117-169c75689d38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Cat" minOccurs="0"/>
                <xsd:element ref="ns3:_dlc_DocId" minOccurs="0"/>
                <xsd:element ref="ns3:_dlc_DocIdUrl" minOccurs="0"/>
                <xsd:element ref="ns3:_dlc_DocIdPersistId" minOccurs="0"/>
                <xsd:element ref="ns4:MojIDSP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מתזמן תאריך התחלה" ma:description="'מתזמן תאריך התחלה' הוא עמודת אתר שיוצרת תכונת הפרסום. היא משמשת לציון התאריך והשעה שבהם יופיע הדף לראשונה בפני מבקרי האתר." ma:hidden="true" ma:internalName="PublishingStartDate">
      <xsd:simpleType>
        <xsd:restriction base="dms:Unknown"/>
      </xsd:simpleType>
    </xsd:element>
    <xsd:element name="PublishingExpirationDate" ma:index="9" nillable="true" ma:displayName="מתזמן תאריך סיום" ma:description="'תזמון תאריך הסיום' הוא עמודת אתר שיוצרת תכונת הפרסום. היא משמשת לציון התאריך והשעה שבהם הדף לא יופיע עוד בפני מבקרי האתר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0f2ba-79e7-4bd2-9ea5-b5a8239fdecd" elementFormDefault="qualified">
    <xsd:import namespace="http://schemas.microsoft.com/office/2006/documentManagement/types"/>
    <xsd:import namespace="http://schemas.microsoft.com/office/infopath/2007/PartnerControls"/>
    <xsd:element name="Cat" ma:index="10" nillable="true" ma:displayName="קטגוריה" ma:format="Dropdown" ma:internalName="Cat">
      <xsd:simpleType>
        <xsd:restriction base="dms:Choice">
          <xsd:enumeration value="ביטחון מידע וסייבר"/>
          <xsd:enumeration value="חירום ובטיחות"/>
          <xsd:enumeration value="התאמה ביטחונית"/>
          <xsd:enumeration value="נהלים והנחיות"/>
          <xsd:enumeration value="חוק ורגולציה"/>
          <xsd:enumeration value="מצגות"/>
          <xsd:enumeration value="כרטיסים חכמים"/>
          <xsd:enumeration value="מגזין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7acc38-db78-42b4-b66e-ac6ed0067a32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ערך של מזהה מסמך" ma:description="הערך של מזהה המסמך שהוקצה לפריט זה." ma:internalName="_dlc_DocId" ma:readOnly="true">
      <xsd:simpleType>
        <xsd:restriction base="dms:Text"/>
      </xsd:simpleType>
    </xsd:element>
    <xsd:element name="_dlc_DocIdUrl" ma:index="12" nillable="true" ma:displayName="מזהה מסמך" ma:description="קישור קבוע למסמך זה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90d037-72dd-4c6e-b117-169c75689d38" elementFormDefault="qualified">
    <xsd:import namespace="http://schemas.microsoft.com/office/2006/documentManagement/types"/>
    <xsd:import namespace="http://schemas.microsoft.com/office/infopath/2007/PartnerControls"/>
    <xsd:element name="MojIDSP" ma:index="14" nillable="true" ma:displayName="מיון" ma:internalName="MojIDSP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1654C73-21CD-481B-B7C2-59E4C36BB665}">
  <ds:schemaRefs>
    <ds:schemaRef ds:uri="http://purl.org/dc/terms/"/>
    <ds:schemaRef ds:uri="ef7acc38-db78-42b4-b66e-ac6ed0067a32"/>
    <ds:schemaRef ds:uri="http://purl.org/dc/dcmitype/"/>
    <ds:schemaRef ds:uri="http://purl.org/dc/elements/1.1/"/>
    <ds:schemaRef ds:uri="bf90d037-72dd-4c6e-b117-169c75689d38"/>
    <ds:schemaRef ds:uri="http://schemas.microsoft.com/sharepoint/v3"/>
    <ds:schemaRef ds:uri="http://schemas.microsoft.com/office/2006/metadata/properties"/>
    <ds:schemaRef ds:uri="http://schemas.microsoft.com/office/2006/documentManagement/types"/>
    <ds:schemaRef ds:uri="b1e0f2ba-79e7-4bd2-9ea5-b5a8239fdecd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80B4F9F-BCAE-42F4-8D79-C76C4984339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176168-E973-469B-B043-0A2AC66B1D0D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A30B0AE8-807B-4076-B613-F46824D19F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1e0f2ba-79e7-4bd2-9ea5-b5a8239fdecd"/>
    <ds:schemaRef ds:uri="ef7acc38-db78-42b4-b66e-ac6ed0067a32"/>
    <ds:schemaRef ds:uri="bf90d037-72dd-4c6e-b117-169c75689d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552</Words>
  <Application>Microsoft Office PowerPoint</Application>
  <PresentationFormat>‫הצגה על המסך (4:3)</PresentationFormat>
  <Paragraphs>108</Paragraphs>
  <Slides>11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2</vt:i4>
      </vt:variant>
      <vt:variant>
        <vt:lpstr>כותרות שקופיות</vt:lpstr>
      </vt:variant>
      <vt:variant>
        <vt:i4>11</vt:i4>
      </vt:variant>
    </vt:vector>
  </HeadingPairs>
  <TitlesOfParts>
    <vt:vector size="13" baseType="lpstr">
      <vt:lpstr>טכני</vt:lpstr>
      <vt:lpstr>1_טכני</vt:lpstr>
      <vt:lpstr>מצגת של PowerPoint</vt:lpstr>
      <vt:lpstr>מצגת של PowerPoint</vt:lpstr>
      <vt:lpstr>תנאי יסוד להיווצרות אש</vt:lpstr>
      <vt:lpstr>שילוב מרכבי הסיכון</vt:lpstr>
      <vt:lpstr>גורמים מציתים</vt:lpstr>
      <vt:lpstr>תופעות האש</vt:lpstr>
      <vt:lpstr>עיקרון כיבוי –שיטות הכיבוי</vt:lpstr>
      <vt:lpstr>מצגת של PowerPoint</vt:lpstr>
      <vt:lpstr>מצגת של PowerPoint</vt:lpstr>
      <vt:lpstr>מצגת של PowerPoint</vt:lpstr>
      <vt:lpstr>טקטיות בטיחות אש</vt:lpstr>
    </vt:vector>
  </TitlesOfParts>
  <Company>MOJ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בטיחות אש</dc:title>
  <dc:creator>Rafi Azarch</dc:creator>
  <cp:lastModifiedBy>Amit Cohen</cp:lastModifiedBy>
  <cp:revision>7</cp:revision>
  <dcterms:created xsi:type="dcterms:W3CDTF">2016-07-11T05:08:08Z</dcterms:created>
  <dcterms:modified xsi:type="dcterms:W3CDTF">2018-01-17T11:07:57Z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0x0101006D92382635CB8745B1641EA5BDF890E0</vt:lpwstr>
  </property>
  <property fmtid="{D5CDD505-2E9C-101B-9397-08002B2CF9AE}" pid="3" name="_dlc_DocIdItemGuid">
    <vt:lpwstr>065d3bfc-5a65-4dbc-845f-a84ae21441d2</vt:lpwstr>
  </property>
  <property fmtid="{D5CDD505-2E9C-101B-9397-08002B2CF9AE}" pid="4" name="ShowInHomePage">
    <vt:lpwstr>ראשי בטיחות</vt:lpwstr>
  </property>
  <property fmtid="{D5CDD505-2E9C-101B-9397-08002B2CF9AE}" pid="5" name="Cat">
    <vt:lpwstr>חירום ובטיחות</vt:lpwstr>
  </property>
</Properties>
</file>