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709" r:id="rId1"/>
  </p:sldMasterIdLst>
  <p:notesMasterIdLst>
    <p:notesMasterId r:id="rId25"/>
  </p:notesMasterIdLst>
  <p:handoutMasterIdLst>
    <p:handoutMasterId r:id="rId26"/>
  </p:handoutMasterIdLst>
  <p:sldIdLst>
    <p:sldId id="672" r:id="rId2"/>
    <p:sldId id="759" r:id="rId3"/>
    <p:sldId id="761" r:id="rId4"/>
    <p:sldId id="742" r:id="rId5"/>
    <p:sldId id="762" r:id="rId6"/>
    <p:sldId id="763" r:id="rId7"/>
    <p:sldId id="751" r:id="rId8"/>
    <p:sldId id="748" r:id="rId9"/>
    <p:sldId id="750" r:id="rId10"/>
    <p:sldId id="746" r:id="rId11"/>
    <p:sldId id="749" r:id="rId12"/>
    <p:sldId id="752" r:id="rId13"/>
    <p:sldId id="739" r:id="rId14"/>
    <p:sldId id="753" r:id="rId15"/>
    <p:sldId id="754" r:id="rId16"/>
    <p:sldId id="755" r:id="rId17"/>
    <p:sldId id="756" r:id="rId18"/>
    <p:sldId id="757" r:id="rId19"/>
    <p:sldId id="758" r:id="rId20"/>
    <p:sldId id="743" r:id="rId21"/>
    <p:sldId id="744" r:id="rId22"/>
    <p:sldId id="745" r:id="rId23"/>
    <p:sldId id="737" r:id="rId24"/>
  </p:sldIdLst>
  <p:sldSz cx="9144000" cy="6858000" type="screen4x3"/>
  <p:notesSz cx="9144000" cy="6858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Chaparin" initials="An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3310"/>
    <a:srgbClr val="6C4040"/>
    <a:srgbClr val="6699FF"/>
    <a:srgbClr val="FFFFFF"/>
    <a:srgbClr val="336600"/>
    <a:srgbClr val="9BFFFF"/>
    <a:srgbClr val="333399"/>
    <a:srgbClr val="97A22E"/>
    <a:srgbClr val="735D72"/>
    <a:srgbClr val="6A66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9391" autoAdjust="0"/>
  </p:normalViewPr>
  <p:slideViewPr>
    <p:cSldViewPr>
      <p:cViewPr varScale="1">
        <p:scale>
          <a:sx n="130" d="100"/>
          <a:sy n="130" d="100"/>
        </p:scale>
        <p:origin x="-1014" y="-126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3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notesViewPr>
    <p:cSldViewPr>
      <p:cViewPr varScale="1">
        <p:scale>
          <a:sx n="100" d="100"/>
          <a:sy n="100" d="100"/>
        </p:scale>
        <p:origin x="-108" y="-360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7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13FA3245-C637-486E-A3B2-B56F81823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229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0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00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0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22FAFAB7-FB89-4EDB-B02D-23DE86DC2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272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FAFAB7-FB89-4EDB-B02D-23DE86DC2C5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6090D-1CA8-49CF-8D2A-4B17F4F32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23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34D89-21E7-483A-91FA-3D84584D2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237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02BCA-E88B-45E3-8115-C5F9A92FB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4023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52AB8-22FC-4B66-BFF8-93721468B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02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62EC-D1CE-4263-86B5-FB93E61EC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431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D138-7E4D-4ADF-A841-139E01458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682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32B8-F071-4DBA-876A-281586A20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0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0864F-37D0-47C3-8D9B-167B63965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863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04904-B905-4D69-BFDA-CE7027352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94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D4E9A-D0E7-477C-9D33-221B0F0C9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44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336E-5E41-4331-A456-92C234E2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8683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1079E-5DD7-4507-AC86-126E6E37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142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53B2F-ED1A-4439-9B56-8F1D4A2C4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99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BE137-B1E2-4B11-B043-A7A6FDA2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53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317D5-9DC5-4178-81BD-5C01AC063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312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BB510982-4B03-4856-A18F-B88265DBC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issues/?filter=10104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bugtracker1:8080/issues/?filter=1010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SOTI-1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SOTI-4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SOTI-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SOTI-12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SOTI-17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bugtracker1:8080/browse/TEMD-4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9552" y="3573016"/>
            <a:ext cx="8464992" cy="2591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 этап: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Сбор, систематизация технических сведений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/>
            </a:r>
            <a:b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технологиях подготовки, редактирования, хранения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/>
            </a:r>
            <a:b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распространения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мультимедийного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контента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ОТЭСМИ. Построение базы данных о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безопастности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оборудования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/>
            </a:r>
            <a:b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и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программного обеспечения ИТИ ОТЭСМИ.</a:t>
            </a:r>
          </a:p>
          <a:p>
            <a:pPr algn="just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Разработка и создание фрагмента  ЭО ПАК «Нокаут-С».</a:t>
            </a: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Разработка промежуточного научно-технического отчета.</a:t>
            </a:r>
            <a:endParaRPr lang="en-US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l">
              <a:defRPr/>
            </a:pP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Сроки проведения I этапа: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ноября 2016 г. – 30 июня 2017 г.</a:t>
            </a: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just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88640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Составная часть научно-исследовательской работы</a:t>
            </a:r>
          </a:p>
          <a:p>
            <a:pPr algn="ctr">
              <a:defRPr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«Исследование возможности создания специальных программных средств поиска, сбора и визуализации информации о деятельности операторов в сфере массовых коммуникаций»</a:t>
            </a:r>
          </a:p>
          <a:p>
            <a:pPr algn="ctr">
              <a:defRPr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Шифр «Нокаут-С»</a:t>
            </a:r>
          </a:p>
          <a:p>
            <a:pPr algn="ctr"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Группы процессов технологии сбора и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7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345312"/>
          <a:ext cx="8712968" cy="5166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84176"/>
                <a:gridCol w="7128792"/>
              </a:tblGrid>
              <a:tr h="684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Название группы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Состав процессов (процедур)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96244">
                <a:tc>
                  <a:txBody>
                    <a:bodyPr/>
                    <a:lstStyle/>
                    <a:p>
                      <a:pPr lvl="0" algn="l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Сбор, обработка и мониторинг ТИ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Обработка ТИ в формате ЕУФ: накопление, выделение, классификация и мониторинг УД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Сбор конфигурационных параметров новых ПС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Определение авторизационных параметров Cookies новых ПС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Проверка пригодности УД для доступа к источникам СИ</a:t>
                      </a:r>
                    </a:p>
                    <a:p>
                      <a:pPr lvl="0" algn="just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Обработка данных об актуальности реализованной СИ</a:t>
                      </a:r>
                    </a:p>
                  </a:txBody>
                  <a:tcPr/>
                </a:tc>
              </a:tr>
              <a:tr h="1728192">
                <a:tc>
                  <a:txBody>
                    <a:bodyPr/>
                    <a:lstStyle/>
                    <a:p>
                      <a:pPr lvl="0" algn="l">
                        <a:spcAft>
                          <a:spcPts val="0"/>
                        </a:spcAft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Сбор и реализация СИ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и реализация СИ на основе УД, включающий: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 поиск УД для сбора СИ, в т.ч. отбор имеющихся УД, поиск новых источников УД, координация поставщиков ТИ в формате ЕУФ;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создание правил для предварительного и полного сбора СИ;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предварительный сбор СИ, первичный анализ результатов, корректировка правил сбора, полный сбор, отбор и реализация СИ</a:t>
                      </a:r>
                      <a:endParaRPr lang="ru-RU" sz="18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Технология мониторинга, сбора и обработки специальной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Средства, приемы и регламенты управления  технологией 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8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0" y="1194860"/>
          <a:ext cx="8712968" cy="533871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0160"/>
                <a:gridCol w="7272808"/>
              </a:tblGrid>
              <a:tr h="3476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8A3310"/>
                          </a:solidFill>
                        </a:rPr>
                        <a:t>Элемент</a:t>
                      </a:r>
                      <a:endParaRPr lang="ru-RU" sz="16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8A3310"/>
                          </a:solidFill>
                        </a:rPr>
                        <a:t>Описание</a:t>
                      </a:r>
                      <a:endParaRPr lang="ru-RU" sz="16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82671"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Средства 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Модуль управления, реализованный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основе ОПО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JIRA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интегрированный с СПС  закрытого контура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403519"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Приемы 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Первичная декомпозиция процессов технологии по категориям проектов, проектам, задачам,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подзадачам  и исполнителям, определение типов задач и подзадач,</a:t>
                      </a:r>
                      <a:r>
                        <a:rPr lang="ru-RU" sz="16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а также определение набора руководящих правил (</a:t>
                      </a:r>
                      <a:r>
                        <a:rPr lang="en-US" sz="16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Workflow</a:t>
                      </a:r>
                      <a:r>
                        <a:rPr lang="ru-RU" sz="1600" kern="1200" baseline="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их выполнению</a:t>
                      </a:r>
                    </a:p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Первичное создание и настройка  категорий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проектов, проектов, задач и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подзадач,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Workflow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их выполнения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Создание и настройка  пользователей, определение их групп, ролей и прав</a:t>
                      </a:r>
                    </a:p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Ситуационное автоматическое создание задач / подзадач для обработки вновь поступивших данных, </a:t>
                      </a:r>
                      <a:r>
                        <a:rPr lang="ru-RU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публикация в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задачах / подзадачах статистики по результатам обработки  данных из интегрированных СПС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34717">
                <a:tc>
                  <a:txBody>
                    <a:bodyPr/>
                    <a:lstStyle/>
                    <a:p>
                      <a:pPr lv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Регламенты 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1. Регламент 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ситуационного автоматического создания задач / подзадач, </a:t>
                      </a:r>
                      <a:r>
                        <a:rPr lang="ru-RU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публикация в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них статистики по результатам обработки информации</a:t>
                      </a:r>
                      <a:endParaRPr lang="ru-RU" sz="1600" dirty="0" smtClean="0"/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2. Регламент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ы</a:t>
                      </a:r>
                      <a:r>
                        <a:rPr lang="ru-RU" sz="1600" dirty="0" smtClean="0"/>
                        <a:t> оповещения</a:t>
                      </a:r>
                      <a:r>
                        <a:rPr lang="ru-RU" sz="1600" baseline="0" dirty="0" smtClean="0"/>
                        <a:t> (нотификации) пользователей при возникновении различных событий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(создание задач/ подзадач, изменение </a:t>
                      </a:r>
                      <a:r>
                        <a:rPr lang="ru-RU" sz="1600" baseline="0" dirty="0" smtClean="0"/>
                        <a:t>стадий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Workflow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добавления комментариев, статистики и т.п.)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Регламент</a:t>
                      </a:r>
                      <a:r>
                        <a:rPr lang="ru-RU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ы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контроля выполнения задач управления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141277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t"/>
            <a:r>
              <a:rPr lang="ru-RU" sz="1800" b="1" dirty="0" smtClean="0">
                <a:solidFill>
                  <a:srgbClr val="8A3310"/>
                </a:solidFill>
                <a:latin typeface="+mj-lt"/>
                <a:cs typeface="Times New Roman" pitchFamily="18" charset="0"/>
              </a:rPr>
              <a:t> </a:t>
            </a:r>
            <a:endParaRPr lang="ru-RU" sz="1800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Технология мониторинга, сбора и обработки специальной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116632"/>
            <a:ext cx="871543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9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28800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 Типовые процедуры (процессы), декомпозированные  по проектам и задачам управления технологией.</a:t>
            </a:r>
          </a:p>
          <a:p>
            <a:pPr marL="342900" indent="-342900" algn="just">
              <a:buAutoNum type="arabicPeriod"/>
            </a:pPr>
            <a:endParaRPr lang="ru-RU" sz="1800" b="1" dirty="0" smtClean="0">
              <a:cs typeface="Times New Roman" pitchFamily="18" charset="0"/>
            </a:endParaRPr>
          </a:p>
          <a:p>
            <a:pPr algn="just">
              <a:buFontTx/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 Описание маршрутов обработки специальной информации типовых процедур.</a:t>
            </a:r>
          </a:p>
          <a:p>
            <a:pPr algn="just"/>
            <a:r>
              <a:rPr lang="ru-RU" sz="1800" b="1" dirty="0" smtClean="0"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44624"/>
            <a:ext cx="871543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Типовые процедуры, декомпозированные  по проектам и задачам управления технологией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124744"/>
          <a:ext cx="8496944" cy="507883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1064"/>
                <a:gridCol w="3041012"/>
                <a:gridCol w="4024868"/>
              </a:tblGrid>
              <a:tr h="304552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450" dirty="0" smtClean="0">
                          <a:solidFill>
                            <a:srgbClr val="8A3310"/>
                          </a:solidFill>
                        </a:rPr>
                        <a:t>Проект</a:t>
                      </a:r>
                      <a:endParaRPr lang="ru-RU" sz="145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450" dirty="0" smtClean="0">
                          <a:solidFill>
                            <a:srgbClr val="8A3310"/>
                          </a:solidFill>
                        </a:rPr>
                        <a:t>Типы</a:t>
                      </a:r>
                      <a:r>
                        <a:rPr lang="ru-RU" sz="1450" baseline="0" dirty="0" smtClean="0">
                          <a:solidFill>
                            <a:srgbClr val="8A3310"/>
                          </a:solidFill>
                        </a:rPr>
                        <a:t> </a:t>
                      </a:r>
                      <a:r>
                        <a:rPr lang="ru-RU" sz="1450" dirty="0" smtClean="0">
                          <a:solidFill>
                            <a:srgbClr val="8A3310"/>
                          </a:solidFill>
                        </a:rPr>
                        <a:t>задач проекта</a:t>
                      </a:r>
                      <a:endParaRPr lang="ru-RU" sz="145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ru-RU" sz="1450" dirty="0" smtClean="0">
                          <a:solidFill>
                            <a:srgbClr val="8A3310"/>
                          </a:solidFill>
                        </a:rPr>
                        <a:t>Характеристика</a:t>
                      </a:r>
                      <a:r>
                        <a:rPr lang="ru-RU" sz="1450" baseline="0" dirty="0" smtClean="0">
                          <a:solidFill>
                            <a:srgbClr val="8A3310"/>
                          </a:solidFill>
                        </a:rPr>
                        <a:t> задачи</a:t>
                      </a:r>
                      <a:endParaRPr lang="ru-RU" sz="145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843375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Сбор и обработка ТИ</a:t>
                      </a:r>
                      <a:endParaRPr lang="ru-RU" sz="145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Обработка и мониторинг поступающей ТИ </a:t>
                      </a:r>
                      <a:r>
                        <a:rPr lang="ru-RU" sz="145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в формате ЕУФ</a:t>
                      </a:r>
                    </a:p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5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(может убрать?)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Постоянная, с автоматическим  уведомлениями и статистикой  по результатам обработки и</a:t>
                      </a:r>
                      <a:r>
                        <a:rPr lang="ru-RU" sz="14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мониторинга</a:t>
                      </a:r>
                      <a:endParaRPr lang="ru-RU" sz="14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3253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Определение параметров доступа к новому ПС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Разовая, создается автоматически   на основе поступивших данных и шаблона</a:t>
                      </a:r>
                    </a:p>
                  </a:txBody>
                  <a:tcPr marL="68580" marR="68580" marT="0" marB="0"/>
                </a:tc>
              </a:tr>
              <a:tr h="63253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Определение авторизационных параметров </a:t>
                      </a:r>
                      <a:r>
                        <a:rPr lang="en-US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Cookies </a:t>
                      </a: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нового ПС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Разовая, создается автоматически   на основе поступивших данных и шаблона</a:t>
                      </a:r>
                    </a:p>
                  </a:txBody>
                  <a:tcPr marL="68580" marR="68580" marT="0" marB="0"/>
                </a:tc>
              </a:tr>
              <a:tr h="84337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Обработка и мониторинг ТИ об актуальности добытой СИ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Постоянная, с автоматическим  уведомлениями по результатам обработки и</a:t>
                      </a:r>
                      <a:r>
                        <a:rPr lang="ru-RU" sz="14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мониторинга </a:t>
                      </a: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поступивших данных</a:t>
                      </a:r>
                    </a:p>
                  </a:txBody>
                  <a:tcPr marL="68580" marR="68580" marT="0" marB="0"/>
                </a:tc>
              </a:tr>
              <a:tr h="72624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Проверка актуальности отобранных 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Разовая, создается автоматически   на основе поступивших данных и шаблона</a:t>
                      </a:r>
                    </a:p>
                  </a:txBody>
                  <a:tcPr/>
                </a:tc>
              </a:tr>
              <a:tr h="10579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Сбор СИ по объекту </a:t>
                      </a:r>
                      <a:r>
                        <a:rPr lang="en-US" sz="14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X</a:t>
                      </a:r>
                      <a:endParaRPr lang="ru-RU" sz="14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Сбор и реализация СИ на основе УД, распределенных исполнителю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Постоянная, с автоматическим  уведомлениями и статистикой сбора и реализации СИ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116632"/>
            <a:ext cx="871543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Обработка и мониторинг поступающей ТИ в формате ЕУФ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640960" cy="51110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4216"/>
                <a:gridCol w="6696744"/>
              </a:tblGrid>
              <a:tr h="39709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Этап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Процедуры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51176"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Обработка ТИ в </a:t>
                      </a: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формате ЕУФ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Автоматическое индексирование и накопление ТИ </a:t>
                      </a: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в формате ЕУФ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Извлечение УД типа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cookies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Автоматическая классификация УД: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УД, готовые для сбора СИ; 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УД, требующие выяснения конфигурационных параметров (протоколы, порты), новых ПС;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 УД, требующие определения авторизационных параметров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cookies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36000" marR="36000" marT="36000" marB="36000"/>
                </a:tc>
              </a:tr>
              <a:tr h="193042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600" kern="1200" dirty="0" smtClean="0"/>
                        <a:t>2.  Автоматический мониторинг УД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600" dirty="0"/>
                        <a:t>1. </a:t>
                      </a:r>
                      <a:r>
                        <a:rPr lang="ru-RU" sz="1600" dirty="0" smtClean="0"/>
                        <a:t>Мониторинг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автоматическое создание задачи  проверки </a:t>
                      </a:r>
                      <a:r>
                        <a:rPr lang="ru-RU" sz="1600" dirty="0"/>
                        <a:t>пригодности новых </a:t>
                      </a:r>
                      <a:r>
                        <a:rPr lang="ru-RU" sz="1600" dirty="0" smtClean="0"/>
                        <a:t>УД по результатам мониторинга;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2. </a:t>
                      </a:r>
                      <a:r>
                        <a:rPr lang="ru-RU" sz="1600" dirty="0" smtClean="0"/>
                        <a:t>Мониторинг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автоматическое создание  задачи  для определения  конфигурационных </a:t>
                      </a:r>
                      <a:r>
                        <a:rPr lang="ru-RU" sz="1600" dirty="0"/>
                        <a:t>параметров </a:t>
                      </a:r>
                      <a:r>
                        <a:rPr lang="ru-RU" sz="1600" baseline="0" dirty="0" smtClean="0"/>
                        <a:t>новых </a:t>
                      </a:r>
                      <a:r>
                        <a:rPr lang="ru-RU" sz="1600" dirty="0" smtClean="0"/>
                        <a:t>ПС при поступлении</a:t>
                      </a:r>
                      <a:r>
                        <a:rPr lang="ru-RU" sz="1600" baseline="0" dirty="0" smtClean="0"/>
                        <a:t> УД;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3</a:t>
                      </a:r>
                      <a:r>
                        <a:rPr lang="ru-RU" sz="1600" dirty="0" smtClean="0"/>
                        <a:t>. Мониторинг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dirty="0" smtClean="0"/>
                        <a:t>автоматическое создание задачи  для определения </a:t>
                      </a:r>
                      <a:r>
                        <a:rPr lang="ru-RU" sz="1600" dirty="0"/>
                        <a:t>авторизационных параметров Cookies новых </a:t>
                      </a:r>
                      <a:r>
                        <a:rPr lang="ru-RU" sz="1600" dirty="0" smtClean="0"/>
                        <a:t>ПС;</a:t>
                      </a:r>
                      <a:r>
                        <a:rPr lang="ru-RU" sz="1600" dirty="0"/>
                        <a:t/>
                      </a:r>
                      <a:br>
                        <a:rPr lang="ru-RU" sz="1600" dirty="0"/>
                      </a:br>
                      <a:r>
                        <a:rPr lang="ru-RU" sz="1600" dirty="0"/>
                        <a:t>4. </a:t>
                      </a:r>
                      <a:r>
                        <a:rPr lang="ru-RU" sz="1600" dirty="0" smtClean="0"/>
                        <a:t>Автоматическое уведомление </a:t>
                      </a:r>
                      <a:r>
                        <a:rPr lang="ru-RU" sz="1600" dirty="0"/>
                        <a:t>исполнителей о поступлении </a:t>
                      </a:r>
                      <a:r>
                        <a:rPr lang="ru-RU" sz="1600" dirty="0" smtClean="0"/>
                        <a:t> УД: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600" baseline="0" dirty="0" smtClean="0"/>
                        <a:t> - УД для новых ЭПА</a:t>
                      </a:r>
                      <a:r>
                        <a:rPr lang="ru-RU" sz="1600" dirty="0" smtClean="0"/>
                        <a:t>;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600" dirty="0" smtClean="0"/>
                        <a:t> - УД для  ЭПА, для </a:t>
                      </a:r>
                      <a:r>
                        <a:rPr lang="ru-RU" sz="1600" dirty="0"/>
                        <a:t>которых старые учетные данные стали не </a:t>
                      </a:r>
                      <a:r>
                        <a:rPr lang="ru-RU" sz="1600" dirty="0" smtClean="0"/>
                        <a:t>пригодны.</a:t>
                      </a:r>
                      <a:endParaRPr lang="ru-RU" sz="160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6309320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44624"/>
            <a:ext cx="8715436" cy="86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Определение параметров доступа к новому ПС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980729"/>
          <a:ext cx="8640960" cy="49402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8148"/>
                <a:gridCol w="6712812"/>
              </a:tblGrid>
              <a:tr h="28502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Этап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Процедуры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3852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Поиск ТИ о параметрах доступа к ПС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Поиск информации о конфигурационных параметрах доступа </a:t>
                      </a:r>
                      <a:b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(протоколах и портах) нового ПС на сайте</a:t>
                      </a:r>
                      <a:b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 случае отсутствия сведений на сайте поиск информации о конфигурационных параметрах доступа (протоколах и портах) </a:t>
                      </a:r>
                      <a:b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нового ПС осуществляющих сканирование портов (http://centralops.net/co/ 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Domain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Dossier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scan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nmap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36000" marR="36000" marT="36000" marB="36000"/>
                </a:tc>
              </a:tr>
              <a:tr h="10139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Настройка возможности сбора СИ с новых ПС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endParaRPr lang="ru-RU" sz="15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Добавление конфигурационных параметров доступа к новому ПС по протоколам POP,  IMAP </a:t>
                      </a:r>
                      <a:r>
                        <a:rPr lang="en-US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(Thunderbird)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en-US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HTTP (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краулер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5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</a:tr>
              <a:tr h="91399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Настройка обработки ТИ в формате ЕУФ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Настройка обработки ТИ в формате</a:t>
                      </a:r>
                      <a:r>
                        <a:rPr lang="en-US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ЕУФ на основе полученных конфигурационных параметров доступа к новому ПС по протоколам POP и IMAP, HTTP</a:t>
                      </a:r>
                      <a:endParaRPr lang="ru-RU" sz="15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</a:tr>
              <a:tr h="120424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Автоматический мониторинг ЭПА нового ПС.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Мониторинг новых ЭПА, для которых в результате обработки параметров доступа к новому ПС, имеются соответствующие УД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Уведомление исполнителей о поступлении  УД нового ПС, которые можно использовать.</a:t>
                      </a:r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6237312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120623"/>
            <a:ext cx="8715436" cy="86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Определение авторизационных параметров Cookies нового ПС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1124745"/>
          <a:ext cx="8640960" cy="49369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8148"/>
                <a:gridCol w="6712812"/>
              </a:tblGrid>
              <a:tr h="31093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Этап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5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Процедуры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4423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Определение ТИ об авторизационных параметрах Cookies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Доступ к объекту интереса на основе данных </a:t>
                      </a:r>
                      <a:r>
                        <a:rPr lang="ru-RU" sz="15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Host</a:t>
                      </a:r>
                      <a:r>
                        <a:rPr lang="ru-RU" sz="1500" dirty="0" smtClean="0"/>
                        <a:t/>
                      </a:r>
                      <a:br>
                        <a:rPr lang="ru-RU" sz="1500" dirty="0" smtClean="0"/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Регистрация тестовой учетной записи на сайте объектов интереса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Запуск процедуры</a:t>
                      </a:r>
                      <a:r>
                        <a:rPr lang="ru-RU" sz="15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определения авторизационных параметров Cookies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Выгрузка полученной ТИ об авторизационных параметрах Cookies</a:t>
                      </a:r>
                      <a:endParaRPr lang="ru-RU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</a:tr>
              <a:tr h="1055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Загрузка и обработка ТИ об авторизационных параметрах Cookies нового ПС 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Загрузка найденной ТИ об авторизационных параметрах Cookies новых ПС.</a:t>
                      </a:r>
                      <a:r>
                        <a:rPr lang="ru-RU" sz="1500" dirty="0" smtClean="0"/>
                        <a:t/>
                      </a:r>
                      <a:br>
                        <a:rPr lang="ru-RU" sz="1500" dirty="0" smtClean="0"/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Настройка обработки поступающей ТИ в формате ЕУФ на основе найденных авторизационных параметров Cookies новых объектов интереса.</a:t>
                      </a:r>
                      <a:r>
                        <a:rPr lang="ru-RU" sz="1500" dirty="0" smtClean="0"/>
                        <a:t/>
                      </a:r>
                      <a:br>
                        <a:rPr lang="ru-RU" sz="1500" dirty="0" smtClean="0"/>
                      </a:b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Повторная обработка УД типа Cookies объектов интереса на основе полученных данных об их авторизационных параметрах</a:t>
                      </a:r>
                      <a:endParaRPr lang="ru-RU" sz="1500" dirty="0"/>
                    </a:p>
                  </a:txBody>
                  <a:tcPr marL="36000" marR="36000" marT="36000" marB="36000"/>
                </a:tc>
              </a:tr>
              <a:tr h="151154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Автоматический мониторинг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УД нового ПС.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endParaRPr lang="ru-RU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Мониторинг новых УД,  которые в результате обработки авторизационных параметры Cookies новых ПС, можно использовать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500" dirty="0" smtClean="0"/>
                        <a:t>2. Уведомление исполнителей о поступлении  УД новых ПС, которые можно использовать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endParaRPr lang="ru-RU" sz="150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6237312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48615"/>
            <a:ext cx="8715436" cy="86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Проверка пригодности учетных данных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831344"/>
          <a:ext cx="8640960" cy="5432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28192"/>
                <a:gridCol w="6912768"/>
              </a:tblGrid>
              <a:tr h="28018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35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Этап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35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Процедуры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46888"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Автоматический мониторинг УД для проверки пригодности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3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Автоматическое создание задачи на проверку пригодности  на основе: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УД новых ЭПА, по которым нет данных о пригодности;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новых УД  к ЭПА, используемые УД которых стали непригодны.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Выгрузка отобранных УД по типам: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 типа </a:t>
                      </a:r>
                      <a:r>
                        <a:rPr lang="ru-RU" sz="13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cookies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 а также логин и пароль для ЭПА, доступ к которым возможен только по HTTP (</a:t>
                      </a:r>
                      <a:r>
                        <a:rPr lang="ru-RU" sz="135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краулер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логин и пароль для ЭПА, доступ к которым возможен по протоколам POP и IMAP (</a:t>
                      </a: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Thunderbird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Перенос во внешний контур</a:t>
                      </a:r>
                    </a:p>
                  </a:txBody>
                  <a:tcPr marL="36000" marR="36000" marT="36000" marB="36000"/>
                </a:tc>
              </a:tr>
              <a:tr h="13455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Проверка пригодности отобранных УД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Загрузка УД типа Cookies логин и пароль для учетных записей, доступ к которым возможен только по HTTP, а также УД типа логин и пароль для учетных записей, доступ к которым возможен по протоколам POP и IMAP в соответствующие модули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Проверка пригодности УД</a:t>
                      </a:r>
                      <a:b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Выгрузка результатов проверки пригодности УД и перенос во внутренний контур</a:t>
                      </a:r>
                      <a:endParaRPr lang="ru-RU" sz="13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</a:tr>
              <a:tr h="70634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Загрузка и обработка статусов УД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dirty="0" smtClean="0"/>
                        <a:t>1. Загрузка результатов проверки пригодности УД.</a:t>
                      </a:r>
                      <a:br>
                        <a:rPr lang="ru-RU" sz="1350" dirty="0" smtClean="0"/>
                      </a:br>
                      <a:r>
                        <a:rPr lang="ru-RU" sz="1350" dirty="0" smtClean="0"/>
                        <a:t>2. Обработка УД соответствующих учетных записей на основе результатов проверки пригодности УД.</a:t>
                      </a:r>
                      <a:endParaRPr lang="ru-RU" sz="1350" dirty="0"/>
                    </a:p>
                  </a:txBody>
                  <a:tcPr marL="36000" marR="36000" marT="36000" marB="36000"/>
                </a:tc>
              </a:tr>
              <a:tr h="902489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Автоматический мониторинг УД по результатам проверки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50" dirty="0" smtClean="0"/>
                        <a:t>1. Мониторинг актуальных ЭПА, для которых по результатам проверки отсутствуют пригодные УД,  и формирование запроса для координации поставщиков ТИ в формате ЕУФ.</a:t>
                      </a:r>
                      <a:br>
                        <a:rPr lang="ru-RU" sz="1350" dirty="0" smtClean="0"/>
                      </a:br>
                      <a:r>
                        <a:rPr lang="ru-RU" sz="1350" dirty="0" smtClean="0"/>
                        <a:t>3. Мониторинг новых ЭПА, для которых имеются пригодные УД с формированием уведомлений исполнителям</a:t>
                      </a:r>
                      <a:endParaRPr lang="ru-RU" sz="1350" dirty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6237312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336647"/>
            <a:ext cx="8715436" cy="86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Обработка и мониторинг ТИ об актуальности добытой СИ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1482706"/>
          <a:ext cx="8424936" cy="31704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09493"/>
                <a:gridCol w="5815443"/>
              </a:tblGrid>
              <a:tr h="39681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Этап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8A3310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Процедуры</a:t>
                      </a:r>
                    </a:p>
                  </a:txBody>
                  <a:tcPr marL="36000" marR="36000" marT="36000" marB="3600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219412"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Запуск и выполнение обработки ТИ об актуальности добытой СИ</a:t>
                      </a:r>
                    </a:p>
                    <a:p>
                      <a:pPr marL="0" lvl="0" algn="l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Выполнение обработки ТИ об актуальности добытой СИ. 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Индексирование и накопление полученных результатов.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Добавление признака актуальности к хранимым СИ.</a:t>
                      </a:r>
                    </a:p>
                  </a:txBody>
                  <a:tcPr marL="36000" marR="36000" marT="36000" marB="36000"/>
                </a:tc>
              </a:tr>
              <a:tr h="15542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Автоматический мониторинг результатов обработки ТИ об актуальности добытой СИ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Автоматический мониторинг ЭПА, добытая и реализованная СИ которых получила признак актуальности.</a:t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Автоматическое уведомление исполнителей об актуальности реализованной СИ</a:t>
                      </a:r>
                      <a:endParaRPr lang="ru-RU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6165304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336647"/>
            <a:ext cx="8715436" cy="86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Сбор и реализация СИ на основе УД, распределенных исполнителю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4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Типовые процедуры и маршруты обработки специальной информации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3323307"/>
            <a:ext cx="82089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ru-RU" sz="1800" dirty="0" smtClean="0"/>
              <a:t>1.</a:t>
            </a:r>
            <a:r>
              <a:rPr lang="en-US" sz="1800" dirty="0" smtClean="0"/>
              <a:t> </a:t>
            </a:r>
            <a:r>
              <a:rPr lang="ru-RU" sz="1800" dirty="0" smtClean="0"/>
              <a:t>Согласование уточняющих признаков отбора УД по объекту X.   </a:t>
            </a:r>
          </a:p>
          <a:p>
            <a:pPr algn="l">
              <a:spcBef>
                <a:spcPts val="600"/>
              </a:spcBef>
            </a:pPr>
            <a:r>
              <a:rPr lang="ru-RU" sz="1800" dirty="0" smtClean="0"/>
              <a:t>2.</a:t>
            </a:r>
            <a:r>
              <a:rPr lang="en-US" sz="1800" dirty="0" smtClean="0"/>
              <a:t> </a:t>
            </a:r>
            <a:r>
              <a:rPr lang="ru-RU" sz="1800" dirty="0" smtClean="0"/>
              <a:t>Настройка, мониторинг и анализ достаточности имеющихся УД и ресурсов для сбора СИ по объекту X .</a:t>
            </a:r>
          </a:p>
          <a:p>
            <a:pPr algn="l">
              <a:spcBef>
                <a:spcPts val="600"/>
              </a:spcBef>
            </a:pPr>
            <a:r>
              <a:rPr lang="ru-RU" sz="1800" dirty="0" smtClean="0"/>
              <a:t>3.</a:t>
            </a:r>
            <a:r>
              <a:rPr lang="en-US" sz="1800" dirty="0" smtClean="0"/>
              <a:t> </a:t>
            </a:r>
            <a:r>
              <a:rPr lang="ru-RU" sz="1800" dirty="0" smtClean="0"/>
              <a:t>Поиск дополнительных источников СИ по объекту X.  	 </a:t>
            </a:r>
          </a:p>
          <a:p>
            <a:pPr algn="l">
              <a:spcBef>
                <a:spcPts val="600"/>
              </a:spcBef>
            </a:pPr>
            <a:r>
              <a:rPr lang="ru-RU" sz="1800" dirty="0" smtClean="0"/>
              <a:t>4.</a:t>
            </a:r>
            <a:r>
              <a:rPr lang="en-US" sz="1800" dirty="0" smtClean="0"/>
              <a:t> </a:t>
            </a:r>
            <a:r>
              <a:rPr lang="ru-RU" sz="1800" dirty="0" smtClean="0"/>
              <a:t>Координация поставщиков ТИ для получения УД по объекту X. </a:t>
            </a:r>
          </a:p>
          <a:p>
            <a:pPr algn="l">
              <a:spcBef>
                <a:spcPts val="600"/>
              </a:spcBef>
            </a:pPr>
            <a:r>
              <a:rPr lang="ru-RU" sz="1800" dirty="0" smtClean="0"/>
              <a:t>5.</a:t>
            </a:r>
            <a:r>
              <a:rPr lang="en-US" sz="1800" dirty="0" smtClean="0"/>
              <a:t> </a:t>
            </a:r>
            <a:r>
              <a:rPr lang="ru-RU" sz="1800" dirty="0" smtClean="0"/>
              <a:t>Настройка правил сбора по объекту X  для сервера сбора </a:t>
            </a:r>
            <a:r>
              <a:rPr lang="en-US" sz="1800" i="1" dirty="0" err="1" smtClean="0"/>
              <a:t>i</a:t>
            </a:r>
            <a:r>
              <a:rPr lang="ru-RU" sz="1800" dirty="0" smtClean="0"/>
              <a:t>.</a:t>
            </a:r>
          </a:p>
          <a:p>
            <a:pPr algn="l">
              <a:spcBef>
                <a:spcPts val="600"/>
              </a:spcBef>
            </a:pPr>
            <a:r>
              <a:rPr lang="ru-RU" sz="1800" dirty="0" smtClean="0"/>
              <a:t>6.</a:t>
            </a:r>
            <a:r>
              <a:rPr lang="en-US" sz="1800" dirty="0" smtClean="0"/>
              <a:t> </a:t>
            </a:r>
            <a:r>
              <a:rPr lang="ru-RU" sz="1800" dirty="0" smtClean="0"/>
              <a:t>Сбор СИ по объекту X  с использованием для сервера сбора </a:t>
            </a:r>
            <a:r>
              <a:rPr lang="en-US" sz="1800" i="1" dirty="0" err="1" smtClean="0"/>
              <a:t>i</a:t>
            </a:r>
            <a:r>
              <a:rPr lang="ru-RU" sz="1800" i="1" dirty="0" smtClean="0"/>
              <a:t>.</a:t>
            </a:r>
            <a:r>
              <a:rPr lang="ru-RU" sz="1800" dirty="0" smtClean="0"/>
              <a:t>	 </a:t>
            </a:r>
          </a:p>
          <a:p>
            <a:pPr algn="l">
              <a:spcBef>
                <a:spcPts val="600"/>
              </a:spcBef>
            </a:pPr>
            <a:r>
              <a:rPr lang="en-US" sz="1800" dirty="0" smtClean="0"/>
              <a:t>7</a:t>
            </a:r>
            <a:r>
              <a:rPr lang="ru-RU" sz="1800" dirty="0" smtClean="0"/>
              <a:t>.</a:t>
            </a:r>
            <a:r>
              <a:rPr lang="en-US" sz="1800" dirty="0" smtClean="0"/>
              <a:t> </a:t>
            </a:r>
            <a:r>
              <a:rPr lang="ru-RU" sz="1800" dirty="0" smtClean="0"/>
              <a:t>Отбор СИ по объекту X </a:t>
            </a:r>
            <a:r>
              <a:rPr lang="en-US" sz="1800" dirty="0" smtClean="0"/>
              <a:t> </a:t>
            </a:r>
            <a:r>
              <a:rPr lang="ru-RU" sz="1800" dirty="0" smtClean="0"/>
              <a:t>и отправка потребителям.</a:t>
            </a:r>
            <a:endParaRPr lang="ru-RU" sz="1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39552" y="2852936"/>
            <a:ext cx="4572000" cy="4565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ru-RU" sz="1800" b="1" u="sng" dirty="0" smtClean="0">
                <a:solidFill>
                  <a:srgbClr val="8A3310"/>
                </a:solidFill>
                <a:cs typeface="Times New Roman" pitchFamily="18" charset="0"/>
              </a:rPr>
              <a:t>Подзадачи сбора и реализация СИ:</a:t>
            </a:r>
            <a:r>
              <a:rPr lang="en-US" sz="1800" b="1" u="sng" dirty="0" smtClean="0">
                <a:solidFill>
                  <a:srgbClr val="8A3310"/>
                </a:solidFill>
                <a:cs typeface="Times New Roman" pitchFamily="18" charset="0"/>
              </a:rPr>
              <a:t> </a:t>
            </a:r>
            <a:endParaRPr lang="ru-RU" sz="1800" b="1" dirty="0" smtClean="0"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9552" y="1340768"/>
            <a:ext cx="547260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ru-RU" sz="1800" b="1" u="sng" dirty="0" smtClean="0">
                <a:solidFill>
                  <a:srgbClr val="8A3310"/>
                </a:solidFill>
                <a:cs typeface="Times New Roman" pitchFamily="18" charset="0"/>
              </a:rPr>
              <a:t>Исходные данные для решения задачи:</a:t>
            </a:r>
            <a:r>
              <a:rPr lang="en-US" sz="1800" b="1" u="sng" dirty="0" smtClean="0">
                <a:solidFill>
                  <a:srgbClr val="8A3310"/>
                </a:solidFill>
                <a:cs typeface="Times New Roman" pitchFamily="18" charset="0"/>
              </a:rPr>
              <a:t> </a:t>
            </a:r>
            <a:endParaRPr lang="ru-RU" sz="1800" b="1" dirty="0" smtClean="0"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9552" y="1844824"/>
            <a:ext cx="8352928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ru-RU" sz="1800" dirty="0" smtClean="0"/>
              <a:t>1.</a:t>
            </a:r>
            <a:r>
              <a:rPr lang="en-US" sz="1800" dirty="0" smtClean="0"/>
              <a:t> </a:t>
            </a:r>
            <a:r>
              <a:rPr lang="ru-RU" sz="1800" dirty="0" smtClean="0"/>
              <a:t>Критерии отбора учетных данных для сбора СИ исполнителем: </a:t>
            </a:r>
          </a:p>
          <a:p>
            <a:pPr algn="l">
              <a:spcBef>
                <a:spcPts val="600"/>
              </a:spcBef>
            </a:pPr>
            <a:r>
              <a:rPr lang="ru-RU" sz="1800" dirty="0" err="1" smtClean="0"/>
              <a:t>Source</a:t>
            </a:r>
            <a:r>
              <a:rPr lang="ru-RU" sz="1800" dirty="0" smtClean="0"/>
              <a:t> = ... , </a:t>
            </a:r>
            <a:r>
              <a:rPr lang="ru-RU" sz="1800" dirty="0" err="1" smtClean="0"/>
              <a:t>Rubric=</a:t>
            </a:r>
            <a:r>
              <a:rPr lang="ru-RU" sz="1800" dirty="0" smtClean="0"/>
              <a:t> ...</a:t>
            </a:r>
            <a:br>
              <a:rPr lang="ru-RU" sz="1800" dirty="0" smtClean="0"/>
            </a:br>
            <a:r>
              <a:rPr lang="ru-RU" sz="1800" dirty="0" smtClean="0"/>
              <a:t>2. Технические ресурсы (сервера сбора СИ,  I</a:t>
            </a:r>
            <a:r>
              <a:rPr lang="en-US" sz="1800" dirty="0" smtClean="0"/>
              <a:t>P</a:t>
            </a:r>
            <a:r>
              <a:rPr lang="ru-RU" sz="1800" dirty="0" smtClean="0"/>
              <a:t> адреса для сбора СИ)  </a:t>
            </a:r>
            <a:endParaRPr lang="ru-RU" sz="1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67544" y="6165304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600" u="sng" dirty="0" smtClean="0">
                <a:hlinkClick r:id="rId3"/>
              </a:rPr>
              <a:t>Пример задачи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СЧ НИР «Нокаут-С» (часть 1)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860514"/>
            <a:ext cx="8640960" cy="537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Цель: </a:t>
            </a:r>
            <a:r>
              <a:rPr lang="ru-RU" sz="2000" b="1" dirty="0" smtClean="0"/>
              <a:t>анализ существующих технологии обработки и распространения </a:t>
            </a:r>
            <a:r>
              <a:rPr lang="ru-RU" sz="2000" b="1" dirty="0" err="1" smtClean="0"/>
              <a:t>мультимедийного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контента</a:t>
            </a:r>
            <a:r>
              <a:rPr lang="ru-RU" sz="2000" b="1" dirty="0" smtClean="0"/>
              <a:t> операторов в сфере массовых коммуникаций и исследование возможности создания специальных программных средств (СПС) поиска, сбора и визуализации информации о деятельности операторов в сфере массовых коммуникаций, а также компонентов IT-инфраструктуры (ПО, оборудование, сетевая инфраструктура, информационные ресурсы</a:t>
            </a:r>
            <a:r>
              <a:rPr lang="ru-RU" sz="2000" b="1" dirty="0" smtClean="0"/>
              <a:t>)</a:t>
            </a:r>
            <a:r>
              <a:rPr lang="en-US" sz="2000" b="1" dirty="0" smtClean="0"/>
              <a:t> (</a:t>
            </a:r>
            <a:r>
              <a:rPr lang="ru-RU" sz="2000" b="1" dirty="0" smtClean="0"/>
              <a:t>п. 3.1 ТЗ</a:t>
            </a:r>
            <a:r>
              <a:rPr lang="en-US" sz="2000" b="1" dirty="0" smtClean="0"/>
              <a:t>)</a:t>
            </a:r>
            <a:r>
              <a:rPr lang="ru-RU" sz="2000" b="1" dirty="0" smtClean="0"/>
              <a:t>.</a:t>
            </a:r>
            <a:endParaRPr lang="ru-RU" sz="2000" b="1" dirty="0" smtClean="0"/>
          </a:p>
          <a:p>
            <a:pPr marL="457200" lvl="0" indent="-457200" algn="just"/>
            <a:endParaRPr lang="ru-RU" sz="10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Задачи: </a:t>
            </a:r>
          </a:p>
          <a:p>
            <a:pPr algn="just">
              <a:buFont typeface="Arial" pitchFamily="34" charset="0"/>
              <a:buChar char="−"/>
            </a:pPr>
            <a:r>
              <a:rPr lang="ru-RU" sz="1600" b="1" dirty="0" smtClean="0"/>
              <a:t> проведение анализа современных технологий, в том числе </a:t>
            </a:r>
            <a:br>
              <a:rPr lang="ru-RU" sz="1600" b="1" dirty="0" smtClean="0"/>
            </a:br>
            <a:r>
              <a:rPr lang="ru-RU" sz="1600" b="1" dirty="0" err="1" smtClean="0"/>
              <a:t>Интернет-технологий</a:t>
            </a:r>
            <a:r>
              <a:rPr lang="ru-RU" sz="1600" b="1" dirty="0" smtClean="0"/>
              <a:t>, применяемых для подготовки, редактирования, хранения и распространения </a:t>
            </a:r>
            <a:r>
              <a:rPr lang="ru-RU" sz="1600" b="1" dirty="0" err="1" smtClean="0"/>
              <a:t>мультимедийного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контента</a:t>
            </a:r>
            <a:r>
              <a:rPr lang="ru-RU" sz="1600" b="1" dirty="0" smtClean="0"/>
              <a:t> операторов телевещания и электронных средств массовой информации (далее ‑ ОТЭСМИ</a:t>
            </a:r>
            <a:r>
              <a:rPr lang="ru-RU" sz="1600" b="1" dirty="0" smtClean="0"/>
              <a:t>)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3.2.1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600" b="1" dirty="0" smtClean="0"/>
          </a:p>
          <a:p>
            <a:pPr algn="just">
              <a:buFont typeface="Arial" pitchFamily="34" charset="0"/>
              <a:buChar char="−"/>
            </a:pPr>
            <a:endParaRPr lang="ru-RU" sz="1600" b="1" dirty="0" smtClean="0"/>
          </a:p>
          <a:p>
            <a:pPr algn="just">
              <a:buFont typeface="Arial" pitchFamily="34" charset="0"/>
              <a:buChar char="−"/>
            </a:pPr>
            <a:r>
              <a:rPr lang="ru-RU" sz="1600" b="1" dirty="0" smtClean="0"/>
              <a:t> проведение анализа информации об </a:t>
            </a:r>
            <a:r>
              <a:rPr lang="ru-RU" sz="1600" b="1" dirty="0" err="1" smtClean="0"/>
              <a:t>Интернет-технологиях</a:t>
            </a:r>
            <a:r>
              <a:rPr lang="ru-RU" sz="1600" b="1" dirty="0" smtClean="0"/>
              <a:t> (</a:t>
            </a:r>
            <a:r>
              <a:rPr lang="en-US" sz="1600" b="1" dirty="0" smtClean="0"/>
              <a:t>web</a:t>
            </a:r>
            <a:r>
              <a:rPr lang="ru-RU" sz="1600" b="1" dirty="0" smtClean="0"/>
              <a:t>-сервисы, облачные технологии, виртуальные сети, </a:t>
            </a:r>
            <a:r>
              <a:rPr lang="ru-RU" sz="1600" b="1" dirty="0" err="1" smtClean="0"/>
              <a:t>файлообменные</a:t>
            </a:r>
            <a:r>
              <a:rPr lang="ru-RU" sz="1600" b="1" dirty="0" smtClean="0"/>
              <a:t> сети и т.д.), применяемых в технологических, информационных процессах и бизнес-процессах деятельности </a:t>
            </a:r>
            <a:r>
              <a:rPr lang="ru-RU" sz="1600" b="1" dirty="0" smtClean="0"/>
              <a:t>ОТЭСМИ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3.2.2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600" b="1" dirty="0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pPr algn="ctr">
                <a:defRPr/>
              </a:pPr>
              <a:t>2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188640"/>
            <a:ext cx="871543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Модель взаимодействия различных специальных программных средств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79512" y="188640"/>
            <a:ext cx="871543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Методы автоматизированной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188640"/>
            <a:ext cx="9036496" cy="1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Сквозная автоматизация процессов мониторинга, добычи и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95288" y="2276475"/>
            <a:ext cx="8353425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Демонстрация СПС макета </a:t>
            </a:r>
            <a:b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ru-RU" sz="36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ПАК «Нокаут-С»</a:t>
            </a:r>
            <a:endParaRPr lang="ru-RU" sz="3600" b="1" dirty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8643966" y="0"/>
            <a:ext cx="500034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33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260648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Цель и задачи СЧ НИР «Нокаут-С» (часть 2)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79512" y="764704"/>
            <a:ext cx="864096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/>
            <a:r>
              <a:rPr lang="ru-RU" sz="2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Задачи: </a:t>
            </a:r>
          </a:p>
          <a:p>
            <a:pPr algn="just">
              <a:spcAft>
                <a:spcPts val="900"/>
              </a:spcAft>
              <a:buFont typeface="Arial" pitchFamily="34" charset="0"/>
              <a:buChar char="−"/>
            </a:pPr>
            <a:r>
              <a:rPr lang="ru-RU" sz="1600" b="1" dirty="0" smtClean="0"/>
              <a:t> проведение анализа услуг рынка телевещания и электронных СМИ, определение наиболее востребованных компонентов, в том числе компонентов IT-инфраструктуры, для построения корпоративных сетей на примере транснациональных и ведущих национальны СМИ. Осуществление классификации ключевых игроков рынка телевещания и электронных СМИ. Создание базы знаний о деятельности </a:t>
            </a:r>
            <a:r>
              <a:rPr lang="ru-RU" sz="1600" b="1" dirty="0" smtClean="0"/>
              <a:t>ОТЭСМИ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3.2.3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000" b="1" dirty="0" smtClean="0"/>
          </a:p>
          <a:p>
            <a:pPr algn="just">
              <a:spcAft>
                <a:spcPts val="900"/>
              </a:spcAft>
              <a:buFont typeface="Arial" pitchFamily="34" charset="0"/>
              <a:buChar char="−"/>
            </a:pPr>
            <a:r>
              <a:rPr lang="ru-RU" sz="1600" b="1" dirty="0" smtClean="0"/>
              <a:t> исследование возможности создания базы знаний об угрозах безопасности (уязвимости) программного и аппаратного обеспечения, задействованного в сфере деятельности </a:t>
            </a:r>
            <a:r>
              <a:rPr lang="ru-RU" sz="1600" b="1" dirty="0" smtClean="0"/>
              <a:t>ОТЭСМИ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3.2.4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000" b="1" dirty="0" smtClean="0"/>
          </a:p>
          <a:p>
            <a:pPr algn="just">
              <a:spcAft>
                <a:spcPts val="900"/>
              </a:spcAft>
              <a:buFont typeface="Arial" pitchFamily="34" charset="0"/>
              <a:buChar char="−"/>
            </a:pPr>
            <a:r>
              <a:rPr lang="ru-RU" sz="1600" b="1" dirty="0" smtClean="0"/>
              <a:t> разработка критериев поиска в глобальной сети элементов IT-инфраструктуры </a:t>
            </a:r>
            <a:r>
              <a:rPr lang="ru-RU" sz="1600" b="1" dirty="0" smtClean="0"/>
              <a:t>ОТЭСМИ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3.2.5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000" b="1" dirty="0" smtClean="0"/>
          </a:p>
          <a:p>
            <a:pPr algn="just">
              <a:spcAft>
                <a:spcPts val="900"/>
              </a:spcAft>
              <a:buFont typeface="Arial" pitchFamily="34" charset="0"/>
              <a:buChar char="−"/>
            </a:pPr>
            <a:r>
              <a:rPr lang="ru-RU" sz="1600" b="1" dirty="0" smtClean="0"/>
              <a:t> исследование возможности реализации специальных программных средств поиска, сбора, обработки и визуализации информации о деятельности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ОТЭСМИ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3.2.6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600" b="1" dirty="0" smtClean="0"/>
          </a:p>
          <a:p>
            <a:pPr algn="just">
              <a:spcAft>
                <a:spcPts val="900"/>
              </a:spcAft>
              <a:buFont typeface="Arial" pitchFamily="34" charset="0"/>
              <a:buChar char="−"/>
            </a:pPr>
            <a:r>
              <a:rPr lang="ru-RU" sz="1600" b="1" dirty="0" smtClean="0"/>
              <a:t> создание экспериментального образца программно-аппаратного комплекса поиска, сбора и визуализации информации о деятельности ОТЭСМИ (далее –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ЭО </a:t>
            </a:r>
            <a:r>
              <a:rPr lang="ru-RU" sz="1600" b="1" dirty="0" smtClean="0"/>
              <a:t>ПАК «Нокаут-С</a:t>
            </a:r>
            <a:r>
              <a:rPr lang="ru-RU" sz="1600" b="1" dirty="0" smtClean="0"/>
              <a:t>»)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3.2.7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;</a:t>
            </a:r>
            <a:endParaRPr lang="ru-RU" sz="1000" b="1" dirty="0" smtClean="0"/>
          </a:p>
          <a:p>
            <a:pPr algn="just">
              <a:spcAft>
                <a:spcPts val="0"/>
              </a:spcAft>
              <a:buFont typeface="Arial" pitchFamily="34" charset="0"/>
              <a:buChar char="−"/>
            </a:pPr>
            <a:r>
              <a:rPr lang="ru-RU" sz="1600" b="1" dirty="0" smtClean="0"/>
              <a:t> разработка комплекта отчетной научно-технической документации </a:t>
            </a:r>
            <a:endParaRPr lang="ru-RU" sz="1600" b="1" dirty="0" smtClean="0"/>
          </a:p>
          <a:p>
            <a:pPr algn="just">
              <a:spcAft>
                <a:spcPts val="1200"/>
              </a:spcAft>
            </a:pPr>
            <a:r>
              <a:rPr lang="ru-RU" sz="1600" b="1" dirty="0" smtClean="0"/>
              <a:t>(</a:t>
            </a:r>
            <a:r>
              <a:rPr lang="ru-RU" sz="1600" b="1" dirty="0" smtClean="0"/>
              <a:t>ОНТД</a:t>
            </a:r>
            <a:r>
              <a:rPr lang="ru-RU" sz="1600" b="1" dirty="0" smtClean="0"/>
              <a:t>) </a:t>
            </a:r>
            <a:r>
              <a:rPr lang="en-US" sz="1600" b="1" dirty="0" smtClean="0"/>
              <a:t>(</a:t>
            </a:r>
            <a:r>
              <a:rPr lang="ru-RU" sz="1600" b="1" dirty="0" smtClean="0"/>
              <a:t>п. </a:t>
            </a:r>
            <a:r>
              <a:rPr lang="ru-RU" sz="1600" b="1" dirty="0" smtClean="0"/>
              <a:t>3.2.8 </a:t>
            </a:r>
            <a:r>
              <a:rPr lang="ru-RU" sz="1600" b="1" dirty="0" smtClean="0"/>
              <a:t>ТЗ</a:t>
            </a:r>
            <a:r>
              <a:rPr lang="en-US" sz="1600" b="1" dirty="0" smtClean="0"/>
              <a:t>)</a:t>
            </a:r>
            <a:r>
              <a:rPr lang="ru-RU" sz="1600" b="1" dirty="0" smtClean="0"/>
              <a:t>.</a:t>
            </a:r>
            <a:endParaRPr lang="ru-RU" sz="1600" b="1" dirty="0" smtClean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t>3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 этапа СЧ НИР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(часть 1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)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pPr algn="ctr">
                <a:defRPr/>
              </a:pPr>
              <a:t>4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435724"/>
            <a:ext cx="8753804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269875" indent="-269875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Результаты </a:t>
            </a:r>
            <a:r>
              <a:rPr lang="ru-RU" sz="1800" b="1" dirty="0" smtClean="0"/>
              <a:t>сбора и систематизации технических сведений об основных современных технологиях подготовки, редактирования, хранения и распространения </a:t>
            </a:r>
            <a:r>
              <a:rPr lang="ru-RU" sz="1800" b="1" dirty="0" err="1" smtClean="0"/>
              <a:t>мультимедийного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контента</a:t>
            </a:r>
            <a:r>
              <a:rPr lang="ru-RU" sz="1800" b="1" dirty="0" smtClean="0"/>
              <a:t>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ОТЭСМИ (п</a:t>
            </a:r>
            <a:r>
              <a:rPr lang="ru-RU" sz="1800" b="1" dirty="0" smtClean="0"/>
              <a:t>. 4.1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1 </a:t>
            </a:r>
            <a:r>
              <a:rPr lang="ru-RU" sz="1800" b="1" dirty="0" smtClean="0"/>
              <a:t>промежуточного </a:t>
            </a:r>
            <a:r>
              <a:rPr lang="ru-RU" sz="1800" b="1" dirty="0" smtClean="0"/>
              <a:t>НТО</a:t>
            </a:r>
            <a:r>
              <a:rPr lang="ru-RU" sz="1800" b="1" dirty="0" smtClean="0"/>
              <a:t>).</a:t>
            </a:r>
            <a:endParaRPr lang="ru-RU" sz="1800" b="1" dirty="0" smtClean="0"/>
          </a:p>
          <a:p>
            <a:pPr marL="269875" indent="-269875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Результаты </a:t>
            </a:r>
            <a:r>
              <a:rPr lang="ru-RU" sz="1800" b="1" dirty="0" smtClean="0"/>
              <a:t>сбора, систематизации и анализа информации об </a:t>
            </a:r>
            <a:r>
              <a:rPr lang="ru-RU" sz="1800" b="1" dirty="0" err="1" smtClean="0"/>
              <a:t>Интернет-технологиях</a:t>
            </a:r>
            <a:r>
              <a:rPr lang="ru-RU" sz="1800" b="1" dirty="0" smtClean="0"/>
              <a:t> (web-сервисы, облачные технологии, виртуальные сети, </a:t>
            </a:r>
            <a:r>
              <a:rPr lang="ru-RU" sz="1800" b="1" dirty="0" err="1" smtClean="0"/>
              <a:t>файлообменные</a:t>
            </a:r>
            <a:r>
              <a:rPr lang="ru-RU" sz="1800" b="1" dirty="0" smtClean="0"/>
              <a:t> сети и т.д.), применяемых в  технологических, информационных и бизнес-процессах деятельности </a:t>
            </a:r>
            <a:r>
              <a:rPr lang="ru-RU" sz="1800" b="1" dirty="0" smtClean="0"/>
              <a:t>ОТЭСМИ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4.2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2 </a:t>
            </a:r>
            <a:r>
              <a:rPr lang="ru-RU" sz="1800" b="1" dirty="0" smtClean="0"/>
              <a:t>промежуточного НТО</a:t>
            </a:r>
            <a:r>
              <a:rPr lang="ru-RU" sz="1800" b="1" dirty="0" smtClean="0"/>
              <a:t>).</a:t>
            </a:r>
            <a:endParaRPr lang="ru-RU" sz="1800" b="1" dirty="0" smtClean="0"/>
          </a:p>
          <a:p>
            <a:pPr marL="269875" indent="-269875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Результаты </a:t>
            </a:r>
            <a:r>
              <a:rPr lang="ru-RU" sz="1800" b="1" dirty="0" smtClean="0"/>
              <a:t>анализа услуг рынка телевещания и электронных СМИ, в т.ч. их </a:t>
            </a:r>
            <a:r>
              <a:rPr lang="ru-RU" sz="1800" b="1" dirty="0" smtClean="0"/>
              <a:t>классификации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4.3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3 </a:t>
            </a:r>
            <a:r>
              <a:rPr lang="ru-RU" sz="1800" b="1" dirty="0" smtClean="0"/>
              <a:t>промежуточного НТО).</a:t>
            </a:r>
            <a:endParaRPr lang="ru-RU" sz="1800" b="1" dirty="0" smtClean="0"/>
          </a:p>
          <a:p>
            <a:pPr marL="269875" indent="-269875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Описание </a:t>
            </a:r>
            <a:r>
              <a:rPr lang="ru-RU" sz="1800" b="1" dirty="0" smtClean="0"/>
              <a:t>предметной области и информационное наполнение базы знаний по ключевым игрокам рынка телевещания и электронных </a:t>
            </a:r>
            <a:r>
              <a:rPr lang="ru-RU" sz="1800" b="1" dirty="0" smtClean="0"/>
              <a:t>СМИ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4.4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4 </a:t>
            </a:r>
            <a:r>
              <a:rPr lang="ru-RU" sz="1800" b="1" dirty="0" smtClean="0"/>
              <a:t>промежуточного НТО).</a:t>
            </a:r>
          </a:p>
          <a:p>
            <a:pPr marL="269875" indent="-269875" algn="just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Результаты </a:t>
            </a:r>
            <a:r>
              <a:rPr lang="ru-RU" sz="1800" b="1" dirty="0" smtClean="0"/>
              <a:t>анализа рынка аппаратного и программного обеспечения (ПО), а также IT-услуг, предоставляемых в сфере деятельности </a:t>
            </a:r>
            <a:r>
              <a:rPr lang="ru-RU" sz="1800" b="1" dirty="0" smtClean="0"/>
              <a:t>ОТЭСМИ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4.5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5 </a:t>
            </a:r>
            <a:r>
              <a:rPr lang="ru-RU" sz="1800" b="1" dirty="0" smtClean="0"/>
              <a:t>промежуточного НТО</a:t>
            </a:r>
            <a:r>
              <a:rPr lang="ru-RU" sz="1800" b="1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результаты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1 этапа СЧ НИР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(часть </a:t>
            </a:r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2)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pPr algn="ctr">
                <a:defRPr/>
              </a:pPr>
              <a:t>5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428179"/>
            <a:ext cx="8753804" cy="666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358775" indent="-358775" algn="just">
              <a:spcAft>
                <a:spcPts val="1200"/>
              </a:spcAft>
              <a:buFont typeface="+mj-lt"/>
              <a:buAutoNum type="arabicPeriod" startAt="6"/>
            </a:pPr>
            <a:r>
              <a:rPr lang="ru-RU" sz="1800" b="1" dirty="0" smtClean="0"/>
              <a:t>Описание </a:t>
            </a:r>
            <a:r>
              <a:rPr lang="ru-RU" sz="1800" b="1" dirty="0" smtClean="0"/>
              <a:t>критериев поиска в глобальной сети компонентов информационно-технологической инфраструктуры (ИТИ) (ПО, оборудование, сетевая инфраструктура, информационные ресурсы) </a:t>
            </a:r>
            <a:r>
              <a:rPr lang="ru-RU" sz="1800" b="1" dirty="0" smtClean="0"/>
              <a:t>ОТЭСМИ, разработанных  </a:t>
            </a:r>
            <a:r>
              <a:rPr lang="ru-RU" sz="1800" b="1" dirty="0" smtClean="0"/>
              <a:t>с учетом результатов анализа по п.п. 4.3 и 4.5 </a:t>
            </a:r>
            <a:r>
              <a:rPr lang="ru-RU" sz="1800" b="1" dirty="0" smtClean="0"/>
              <a:t>ТЗ (п</a:t>
            </a:r>
            <a:r>
              <a:rPr lang="ru-RU" sz="1800" b="1" dirty="0" smtClean="0"/>
              <a:t>. 4.6 </a:t>
            </a:r>
            <a:r>
              <a:rPr lang="ru-RU" sz="1800" b="1" dirty="0" smtClean="0"/>
              <a:t>ТЗ, </a:t>
            </a:r>
            <a:r>
              <a:rPr lang="ru-RU" sz="1800" b="1" dirty="0" smtClean="0"/>
              <a:t>раздел </a:t>
            </a:r>
            <a:r>
              <a:rPr lang="ru-RU" sz="1800" b="1" dirty="0" smtClean="0"/>
              <a:t>6 </a:t>
            </a:r>
            <a:r>
              <a:rPr lang="ru-RU" sz="1800" b="1" dirty="0" smtClean="0"/>
              <a:t>промежуточного НТО</a:t>
            </a:r>
            <a:r>
              <a:rPr lang="ru-RU" sz="1800" b="1" dirty="0" smtClean="0"/>
              <a:t>).</a:t>
            </a:r>
            <a:endParaRPr lang="ru-RU" sz="1800" b="1" dirty="0" smtClean="0"/>
          </a:p>
          <a:p>
            <a:pPr marL="358775" indent="-358775" algn="l">
              <a:spcAft>
                <a:spcPts val="1200"/>
              </a:spcAft>
              <a:buFontTx/>
              <a:buAutoNum type="arabicPeriod" startAt="6"/>
            </a:pPr>
            <a:r>
              <a:rPr lang="ru-RU" sz="1800" b="1" dirty="0" smtClean="0"/>
              <a:t>Результаты анализа </a:t>
            </a:r>
            <a:r>
              <a:rPr lang="ru-RU" sz="1800" b="1" dirty="0" smtClean="0"/>
              <a:t>материалов баз данных уязвимостей аппаратного и программного обеспечения, с учетом результатов анализа по п. </a:t>
            </a:r>
            <a:r>
              <a:rPr lang="ru-RU" sz="1800" b="1" dirty="0" smtClean="0"/>
              <a:t>4.5 ТЗ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4.7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7 промежуточного </a:t>
            </a:r>
            <a:r>
              <a:rPr lang="ru-RU" sz="1800" b="1" dirty="0" smtClean="0"/>
              <a:t>НТО).</a:t>
            </a:r>
          </a:p>
          <a:p>
            <a:pPr marL="358775" indent="-358775" algn="l">
              <a:spcAft>
                <a:spcPts val="1200"/>
              </a:spcAft>
              <a:buFontTx/>
              <a:buAutoNum type="arabicPeriod" startAt="6"/>
            </a:pPr>
            <a:r>
              <a:rPr lang="ru-RU" sz="1800" b="1" dirty="0" smtClean="0"/>
              <a:t>Описание </a:t>
            </a:r>
            <a:r>
              <a:rPr lang="ru-RU" sz="1800" b="1" dirty="0" smtClean="0"/>
              <a:t>предметной области базы данных о безопасности аппаратного и ПО, используемого в деятельности по ключевым игрокам рынка телевещания и электронных </a:t>
            </a:r>
            <a:r>
              <a:rPr lang="ru-RU" sz="1800" b="1" dirty="0" smtClean="0"/>
              <a:t>СМИ </a:t>
            </a:r>
            <a:r>
              <a:rPr lang="ru-RU" sz="1800" b="1" dirty="0" smtClean="0"/>
              <a:t>(п. </a:t>
            </a:r>
            <a:r>
              <a:rPr lang="ru-RU" sz="1800" b="1" dirty="0" smtClean="0"/>
              <a:t>4.8 </a:t>
            </a:r>
            <a:r>
              <a:rPr lang="ru-RU" sz="1800" b="1" dirty="0" smtClean="0"/>
              <a:t>ТЗ, раздел </a:t>
            </a:r>
            <a:r>
              <a:rPr lang="ru-RU" sz="1800" b="1" dirty="0" smtClean="0"/>
              <a:t>8 </a:t>
            </a:r>
            <a:r>
              <a:rPr lang="ru-RU" sz="1800" b="1" dirty="0" smtClean="0"/>
              <a:t>промежуточного НТО</a:t>
            </a:r>
            <a:r>
              <a:rPr lang="ru-RU" sz="1800" b="1" dirty="0" smtClean="0"/>
              <a:t>).</a:t>
            </a:r>
          </a:p>
          <a:p>
            <a:pPr marL="358775" indent="-358775" algn="l">
              <a:spcAft>
                <a:spcPts val="1200"/>
              </a:spcAft>
              <a:buFontTx/>
              <a:buAutoNum type="arabicPeriod" startAt="6"/>
            </a:pPr>
            <a:r>
              <a:rPr lang="ru-RU" sz="1800" b="1" dirty="0" smtClean="0"/>
              <a:t>Фрагмент </a:t>
            </a:r>
            <a:r>
              <a:rPr lang="ru-RU" sz="1800" b="1" dirty="0" smtClean="0"/>
              <a:t>ЭО ПАК «Нокаут-С</a:t>
            </a:r>
            <a:r>
              <a:rPr lang="ru-RU" sz="1800" b="1" dirty="0" smtClean="0"/>
              <a:t>», решения </a:t>
            </a:r>
            <a:r>
              <a:rPr lang="ru-RU" sz="1800" b="1" dirty="0" smtClean="0"/>
              <a:t>по ЭО ПАК «Нокаут-С» в </a:t>
            </a:r>
            <a:r>
              <a:rPr lang="ru-RU" sz="1800" b="1" dirty="0" smtClean="0"/>
              <a:t>целом (п. 4.15, п</a:t>
            </a:r>
            <a:r>
              <a:rPr lang="ru-RU" sz="1800" b="1" dirty="0" smtClean="0"/>
              <a:t>. 6 </a:t>
            </a:r>
            <a:r>
              <a:rPr lang="ru-RU" sz="1800" b="1" dirty="0" smtClean="0"/>
              <a:t>ТЗ</a:t>
            </a:r>
            <a:r>
              <a:rPr lang="ru-RU" sz="1800" b="1" dirty="0" smtClean="0"/>
              <a:t>, раздел </a:t>
            </a:r>
            <a:r>
              <a:rPr lang="ru-RU" sz="1800" b="1" dirty="0" smtClean="0"/>
              <a:t>9 </a:t>
            </a:r>
            <a:r>
              <a:rPr lang="ru-RU" sz="1800" b="1" dirty="0" smtClean="0"/>
              <a:t>промежуточного НТО).</a:t>
            </a:r>
            <a:endParaRPr lang="ru-RU" sz="1800" b="1" dirty="0" smtClean="0"/>
          </a:p>
          <a:p>
            <a:pPr marL="358775" indent="-358775" algn="l">
              <a:spcAft>
                <a:spcPts val="1200"/>
              </a:spcAft>
              <a:buFontTx/>
              <a:buAutoNum type="arabicPeriod" startAt="6"/>
            </a:pPr>
            <a:r>
              <a:rPr lang="ru-RU" sz="1800" b="1" dirty="0" smtClean="0"/>
              <a:t>Промежуточный  </a:t>
            </a:r>
            <a:r>
              <a:rPr lang="ru-RU" sz="1800" b="1" dirty="0" smtClean="0"/>
              <a:t>научно-технический </a:t>
            </a:r>
            <a:r>
              <a:rPr lang="ru-RU" sz="1800" b="1" dirty="0" smtClean="0"/>
              <a:t>отчет (</a:t>
            </a:r>
            <a:r>
              <a:rPr lang="ru-RU" sz="1800" b="1" dirty="0" smtClean="0"/>
              <a:t>п.п. </a:t>
            </a:r>
            <a:r>
              <a:rPr lang="ru-RU" sz="1800" b="1" dirty="0" smtClean="0"/>
              <a:t>1.10 </a:t>
            </a:r>
            <a:r>
              <a:rPr lang="ru-RU" sz="1800" b="1" dirty="0" smtClean="0"/>
              <a:t>п. 6 </a:t>
            </a:r>
            <a:r>
              <a:rPr lang="ru-RU" sz="1800" b="1" dirty="0" smtClean="0"/>
              <a:t>ТЗ)  </a:t>
            </a:r>
            <a:br>
              <a:rPr lang="ru-RU" sz="1800" b="1" dirty="0" smtClean="0"/>
            </a:br>
            <a:r>
              <a:rPr lang="ru-RU" sz="1800" dirty="0" smtClean="0"/>
              <a:t>(</a:t>
            </a:r>
            <a:r>
              <a:rPr lang="ru-RU" sz="1800" dirty="0" smtClean="0"/>
              <a:t>295 страниц, 23 рисунка, 41 таблица</a:t>
            </a:r>
            <a:r>
              <a:rPr lang="ru-RU" sz="1800" dirty="0" smtClean="0"/>
              <a:t>,  </a:t>
            </a:r>
            <a:r>
              <a:rPr lang="ru-RU" sz="1800" dirty="0" smtClean="0"/>
              <a:t>89 источников литературы,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3 </a:t>
            </a:r>
            <a:r>
              <a:rPr lang="ru-RU" sz="1800" dirty="0" smtClean="0"/>
              <a:t>приложения</a:t>
            </a:r>
            <a:r>
              <a:rPr lang="ru-RU" sz="1800" dirty="0" smtClean="0"/>
              <a:t>).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 smtClean="0"/>
          </a:p>
          <a:p>
            <a:pPr marL="457200" lvl="0" indent="-457200" algn="just">
              <a:spcAft>
                <a:spcPts val="600"/>
              </a:spcAft>
            </a:pPr>
            <a:r>
              <a:rPr lang="ru-RU" sz="1800" b="1" dirty="0" smtClean="0"/>
              <a:t> </a:t>
            </a: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214290"/>
            <a:ext cx="9144000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lvl="0"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Дополнительные результаты 1 этапа СЧ НИР</a:t>
            </a:r>
            <a:endParaRPr lang="ru-RU" sz="2800" b="1" dirty="0" smtClean="0">
              <a:solidFill>
                <a:srgbClr val="99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pPr algn="ctr">
                <a:defRPr/>
              </a:pPr>
              <a:t>6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38676" y="679623"/>
            <a:ext cx="8859020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58775" lvl="0" indent="-358775" algn="just">
              <a:spcAft>
                <a:spcPts val="600"/>
              </a:spcAft>
              <a:buAutoNum type="arabicPeriod"/>
            </a:pPr>
            <a:endParaRPr lang="ru-RU" sz="2000" b="1" dirty="0" smtClean="0"/>
          </a:p>
          <a:p>
            <a:pPr marL="358775" indent="-358775" algn="just">
              <a:spcAft>
                <a:spcPts val="1200"/>
              </a:spcAft>
              <a:buFont typeface="+mj-lt"/>
              <a:buAutoNum type="arabicPeriod"/>
            </a:pPr>
            <a:r>
              <a:rPr lang="ru-RU" sz="1800" b="1" dirty="0" smtClean="0"/>
              <a:t>Критерии </a:t>
            </a:r>
            <a:r>
              <a:rPr lang="ru-RU" sz="1800" b="1" dirty="0" smtClean="0"/>
              <a:t>классификации ОТЭСМИ, а также </a:t>
            </a:r>
            <a:r>
              <a:rPr lang="ru-RU" sz="1800" b="1" dirty="0" smtClean="0"/>
              <a:t>пороговая шкала </a:t>
            </a:r>
            <a:r>
              <a:rPr lang="ru-RU" sz="1800" b="1" dirty="0" smtClean="0"/>
              <a:t>для определения ключевых игроков рынка телевещания и ЭСМИ (примечание к п. 4.3 </a:t>
            </a:r>
            <a:r>
              <a:rPr lang="ru-RU" sz="1800" b="1" smtClean="0"/>
              <a:t>ТЗ</a:t>
            </a:r>
            <a:r>
              <a:rPr lang="ru-RU" sz="1800" b="1" smtClean="0"/>
              <a:t>).</a:t>
            </a:r>
            <a:endParaRPr lang="ru-RU" sz="1800" b="1" dirty="0" smtClean="0"/>
          </a:p>
          <a:p>
            <a:pPr marL="358775" indent="-358775" algn="just">
              <a:spcAft>
                <a:spcPts val="1200"/>
              </a:spcAft>
              <a:buFont typeface="+mj-lt"/>
              <a:buAutoNum type="arabicPeriod"/>
            </a:pPr>
            <a:r>
              <a:rPr lang="ru-RU" sz="1800" b="1" dirty="0" smtClean="0"/>
              <a:t>Состав программно-аппаратных </a:t>
            </a:r>
            <a:r>
              <a:rPr lang="ru-RU" sz="1800" b="1" dirty="0" smtClean="0"/>
              <a:t>средств фрагмента ЭО ПАК </a:t>
            </a:r>
            <a:r>
              <a:rPr lang="ru-RU" sz="1800" b="1" dirty="0" smtClean="0"/>
              <a:t>«</a:t>
            </a:r>
            <a:r>
              <a:rPr lang="ru-RU" sz="1800" b="1" dirty="0" smtClean="0"/>
              <a:t>Нокаут-С, изготавливаемого на 1 этапе СЧ </a:t>
            </a:r>
            <a:r>
              <a:rPr lang="ru-RU" sz="1800" b="1" dirty="0" smtClean="0"/>
              <a:t>НИР (примечание 1 к п. 5.1 ТЗ)</a:t>
            </a:r>
            <a:endParaRPr lang="ru-RU" sz="1800" b="1" dirty="0" smtClean="0"/>
          </a:p>
          <a:p>
            <a:pPr marL="358775" indent="-358775" algn="just">
              <a:spcAft>
                <a:spcPts val="1200"/>
              </a:spcAft>
              <a:buFont typeface="+mj-lt"/>
              <a:buAutoNum type="arabicPeriod"/>
            </a:pPr>
            <a:r>
              <a:rPr lang="ru-RU" sz="1800" b="1" dirty="0" smtClean="0"/>
              <a:t>Состав </a:t>
            </a:r>
            <a:r>
              <a:rPr lang="ru-RU" sz="1800" b="1" dirty="0" smtClean="0"/>
              <a:t>программно-аппаратных средств ЭО ПАК «</a:t>
            </a:r>
            <a:r>
              <a:rPr lang="ru-RU" sz="1800" b="1" dirty="0" smtClean="0"/>
              <a:t>Нокаут-С» </a:t>
            </a:r>
            <a:r>
              <a:rPr lang="ru-RU" sz="1800" b="1" dirty="0" smtClean="0"/>
              <a:t>(</a:t>
            </a:r>
            <a:r>
              <a:rPr lang="ru-RU" sz="1800" b="1" dirty="0" smtClean="0"/>
              <a:t>примечание 2 </a:t>
            </a:r>
            <a:r>
              <a:rPr lang="ru-RU" sz="1800" b="1" dirty="0" smtClean="0"/>
              <a:t>к п. 5.1 ТЗ)</a:t>
            </a:r>
            <a:r>
              <a:rPr lang="ru-RU" sz="1800" b="1" dirty="0" smtClean="0"/>
              <a:t>.</a:t>
            </a:r>
            <a:endParaRPr lang="ru-RU" sz="1800" b="1" dirty="0" smtClean="0"/>
          </a:p>
          <a:p>
            <a:pPr marL="358775" indent="-358775" algn="l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Тип </a:t>
            </a:r>
            <a:r>
              <a:rPr lang="ru-RU" sz="1800" b="1" dirty="0" err="1" smtClean="0"/>
              <a:t>мультимедийного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контента</a:t>
            </a:r>
            <a:r>
              <a:rPr lang="ru-RU" sz="1800" b="1" dirty="0" smtClean="0"/>
              <a:t>, содержащего метаданные, </a:t>
            </a:r>
            <a:r>
              <a:rPr lang="ru-RU" sz="1800" b="1" dirty="0" smtClean="0"/>
              <a:t>состав </a:t>
            </a:r>
            <a:r>
              <a:rPr lang="ru-RU" sz="1800" b="1" dirty="0" smtClean="0"/>
              <a:t>и </a:t>
            </a:r>
            <a:r>
              <a:rPr lang="ru-RU" sz="1800" b="1" dirty="0" smtClean="0"/>
              <a:t>структура </a:t>
            </a:r>
            <a:r>
              <a:rPr lang="ru-RU" sz="1800" b="1" dirty="0" smtClean="0"/>
              <a:t>метаданных, </a:t>
            </a:r>
            <a:r>
              <a:rPr lang="ru-RU" sz="1800" b="1" dirty="0" smtClean="0"/>
              <a:t>методы </a:t>
            </a:r>
            <a:r>
              <a:rPr lang="ru-RU" sz="1800" b="1" dirty="0" smtClean="0"/>
              <a:t>выделения метаданных (примечание к п. 5.2.1.4 ТЗ) </a:t>
            </a:r>
            <a:endParaRPr lang="ru-RU" sz="1800" b="1" dirty="0" smtClean="0"/>
          </a:p>
          <a:p>
            <a:pPr marL="358775" indent="-358775" algn="l">
              <a:spcAft>
                <a:spcPts val="1200"/>
              </a:spcAft>
              <a:buFontTx/>
              <a:buAutoNum type="arabicPeriod"/>
            </a:pPr>
            <a:r>
              <a:rPr lang="ru-RU" sz="1800" b="1" dirty="0" smtClean="0"/>
              <a:t>Формат </a:t>
            </a:r>
            <a:r>
              <a:rPr lang="ru-RU" sz="1800" b="1" dirty="0" smtClean="0"/>
              <a:t>и </a:t>
            </a:r>
            <a:r>
              <a:rPr lang="ru-RU" sz="1800" b="1" dirty="0" smtClean="0"/>
              <a:t>структура </a:t>
            </a:r>
            <a:r>
              <a:rPr lang="ru-RU" sz="1800" b="1" dirty="0" smtClean="0"/>
              <a:t>признаков, а также обменный формат для экспорта материалов и </a:t>
            </a:r>
            <a:r>
              <a:rPr lang="ru-RU" sz="1800" b="1" dirty="0" smtClean="0"/>
              <a:t>признаков (примечание к п. 5.2.1.6 ТЗ)  </a:t>
            </a:r>
            <a:br>
              <a:rPr lang="ru-RU" sz="1800" b="1" dirty="0" smtClean="0"/>
            </a:br>
            <a:endParaRPr lang="ru-RU" sz="1800" b="1" dirty="0" smtClean="0"/>
          </a:p>
          <a:p>
            <a:pPr marL="457200" lvl="0" indent="-457200" algn="just">
              <a:spcAft>
                <a:spcPts val="600"/>
              </a:spcAft>
            </a:pPr>
            <a:r>
              <a:rPr lang="ru-RU" sz="1800" b="1" dirty="0" smtClean="0"/>
              <a:t> </a:t>
            </a: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Технология мониторинга, сбора и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fld id="{B0C6B54B-ED60-42BB-BC97-081273906B00}" type="slidenum">
              <a:rPr lang="ru-RU" sz="1800" b="1" smtClean="0">
                <a:solidFill>
                  <a:schemeClr val="bg1"/>
                </a:solidFill>
                <a:latin typeface="Arial" pitchFamily="34" charset="0"/>
              </a:rPr>
              <a:pPr algn="ctr">
                <a:defRPr/>
              </a:pPr>
              <a:t>7</a:t>
            </a:fld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495231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AutoNum type="arabicPeriod"/>
            </a:pPr>
            <a:r>
              <a:rPr lang="ru-RU" sz="1800" b="1" dirty="0" smtClean="0">
                <a:cs typeface="Times New Roman" pitchFamily="18" charset="0"/>
              </a:rPr>
              <a:t> Определения, сокращения и виды информации технологии сбора и обработки специальной информации.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1800" b="1" dirty="0" smtClean="0">
                <a:cs typeface="Times New Roman" pitchFamily="18" charset="0"/>
              </a:rPr>
              <a:t>2. Основные этапы технологии сбора и обработки специальной информации.</a:t>
            </a:r>
          </a:p>
          <a:p>
            <a:pPr lvl="0"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1800" b="1" dirty="0" smtClean="0">
                <a:cs typeface="Times New Roman" pitchFamily="18" charset="0"/>
              </a:rPr>
              <a:t>3. Группы процессов технологии сбора и обработки специальной информации.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r>
              <a:rPr lang="ru-RU" sz="1800" b="1" dirty="0" smtClean="0">
                <a:cs typeface="Times New Roman" pitchFamily="18" charset="0"/>
              </a:rPr>
              <a:t>4. Средства, приемы и регламенты управления  технологией.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</a:pPr>
            <a:endParaRPr lang="ru-RU" sz="1800" b="1" u="sng" dirty="0" smtClean="0">
              <a:solidFill>
                <a:srgbClr val="8A331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Определения, сокращения и виды информации технологии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5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340768"/>
            <a:ext cx="8496944" cy="872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1800" b="1" u="sng" dirty="0" smtClean="0">
                <a:solidFill>
                  <a:srgbClr val="8A3310"/>
                </a:solidFill>
                <a:cs typeface="Times New Roman" pitchFamily="18" charset="0"/>
              </a:rPr>
              <a:t>Технология</a:t>
            </a:r>
            <a:r>
              <a:rPr lang="ru-RU" sz="1800" b="1" dirty="0" smtClean="0">
                <a:solidFill>
                  <a:srgbClr val="8A3310"/>
                </a:solidFill>
                <a:cs typeface="Times New Roman" pitchFamily="18" charset="0"/>
              </a:rPr>
              <a:t>: </a:t>
            </a:r>
            <a:r>
              <a:rPr lang="ru-RU" sz="1800" dirty="0" smtClean="0">
                <a:cs typeface="Times New Roman" pitchFamily="18" charset="0"/>
              </a:rPr>
              <a:t>сочетание процессов и методов сбора и обработки  информации.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276872"/>
            <a:ext cx="8496944" cy="39549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600"/>
              </a:spcBef>
            </a:pPr>
            <a:r>
              <a:rPr lang="ru-RU" sz="1800" b="1" u="sng" dirty="0" smtClean="0">
                <a:solidFill>
                  <a:srgbClr val="8A3310"/>
                </a:solidFill>
                <a:cs typeface="Times New Roman" pitchFamily="18" charset="0"/>
              </a:rPr>
              <a:t>Виды информации</a:t>
            </a:r>
            <a:r>
              <a:rPr lang="ru-RU" sz="1800" b="1" dirty="0" smtClean="0">
                <a:solidFill>
                  <a:srgbClr val="8A3310"/>
                </a:solidFill>
                <a:cs typeface="Times New Roman" pitchFamily="18" charset="0"/>
              </a:rPr>
              <a:t>: </a:t>
            </a:r>
            <a:endParaRPr lang="ru-RU" sz="1800" b="1" dirty="0" smtClean="0">
              <a:cs typeface="Times New Roman" pitchFamily="18" charset="0"/>
            </a:endParaRPr>
          </a:p>
          <a:p>
            <a:pPr lvl="1" algn="just">
              <a:spcBef>
                <a:spcPts val="600"/>
              </a:spcBef>
            </a:pPr>
            <a:r>
              <a:rPr lang="ru-RU" sz="1800" b="1" dirty="0" smtClean="0">
                <a:cs typeface="Times New Roman" pitchFamily="18" charset="0"/>
              </a:rPr>
              <a:t>1. Технологическая информация (ТИ) </a:t>
            </a:r>
            <a:r>
              <a:rPr lang="ru-RU" sz="1800" dirty="0" smtClean="0">
                <a:cs typeface="Times New Roman" pitchFamily="18" charset="0"/>
              </a:rPr>
              <a:t>─ информация, используемая для обеспечения сбора специальной информации (СИ), включающая:</a:t>
            </a:r>
          </a:p>
          <a:p>
            <a:pPr lvl="2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srgbClr val="C00000"/>
                </a:solidFill>
                <a:cs typeface="Times New Roman" pitchFamily="18" charset="0"/>
              </a:rPr>
              <a:t> данные в формате ЕУФ;</a:t>
            </a:r>
          </a:p>
          <a:p>
            <a:pPr lvl="2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cs typeface="Times New Roman" pitchFamily="18" charset="0"/>
              </a:rPr>
              <a:t> учетные данные (УД) электронных почтовых адресов (ЭПА), выделенные из </a:t>
            </a:r>
            <a:r>
              <a:rPr lang="ru-RU" sz="1800" dirty="0" smtClean="0">
                <a:solidFill>
                  <a:srgbClr val="C00000"/>
                </a:solidFill>
                <a:cs typeface="Times New Roman" pitchFamily="18" charset="0"/>
              </a:rPr>
              <a:t>данных, поступающих </a:t>
            </a:r>
            <a:r>
              <a:rPr lang="ru-RU" sz="1800" dirty="0" smtClean="0">
                <a:cs typeface="Times New Roman" pitchFamily="18" charset="0"/>
              </a:rPr>
              <a:t>в формате ЕУФ и других источников, а также их статусы их пригодности;</a:t>
            </a:r>
          </a:p>
          <a:p>
            <a:pPr lvl="2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cs typeface="Times New Roman" pitchFamily="18" charset="0"/>
              </a:rPr>
              <a:t> конфигурационные параметры почтовых серверов (ПС), а также их </a:t>
            </a:r>
            <a:r>
              <a:rPr lang="ru-RU" sz="1800" dirty="0" err="1" smtClean="0">
                <a:cs typeface="Times New Roman" pitchFamily="18" charset="0"/>
              </a:rPr>
              <a:t>авторизационные</a:t>
            </a:r>
            <a:r>
              <a:rPr lang="ru-RU" sz="1800" dirty="0" smtClean="0">
                <a:cs typeface="Times New Roman" pitchFamily="18" charset="0"/>
              </a:rPr>
              <a:t> параметры </a:t>
            </a:r>
            <a:r>
              <a:rPr lang="en-US" sz="1800" dirty="0" smtClean="0">
                <a:cs typeface="Times New Roman" pitchFamily="18" charset="0"/>
              </a:rPr>
              <a:t>Cookies;</a:t>
            </a:r>
            <a:endParaRPr lang="ru-RU" sz="1800" dirty="0" smtClean="0">
              <a:cs typeface="Times New Roman" pitchFamily="18" charset="0"/>
            </a:endParaRPr>
          </a:p>
          <a:p>
            <a:pPr lvl="2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cs typeface="Times New Roman" pitchFamily="18" charset="0"/>
              </a:rPr>
              <a:t>данные</a:t>
            </a:r>
            <a:r>
              <a:rPr lang="ru-RU" sz="1800" dirty="0" smtClean="0">
                <a:cs typeface="Times New Roman" pitchFamily="18" charset="0"/>
              </a:rPr>
              <a:t> об актуальности реализованной СИ.</a:t>
            </a:r>
          </a:p>
          <a:p>
            <a:pPr lvl="2" algn="just">
              <a:spcBef>
                <a:spcPts val="0"/>
              </a:spcBef>
              <a:buFontTx/>
              <a:buChar char="-"/>
            </a:pPr>
            <a:endParaRPr lang="ru-RU" sz="1600" b="1" dirty="0" smtClean="0">
              <a:cs typeface="Times New Roman" pitchFamily="18" charset="0"/>
            </a:endParaRPr>
          </a:p>
          <a:p>
            <a:pPr lvl="1" algn="just">
              <a:spcBef>
                <a:spcPts val="600"/>
              </a:spcBef>
            </a:pPr>
            <a:r>
              <a:rPr lang="ru-RU" sz="1800" b="1" dirty="0" smtClean="0">
                <a:cs typeface="Times New Roman" pitchFamily="18" charset="0"/>
              </a:rPr>
              <a:t>2. Специальная информация (СИ) </a:t>
            </a:r>
            <a:r>
              <a:rPr lang="ru-RU" sz="1800" dirty="0" smtClean="0">
                <a:cs typeface="Times New Roman" pitchFamily="18" charset="0"/>
              </a:rPr>
              <a:t>─ почтовые сообщения и вложения к ним, полученные  на основе использования ТИ.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Технология мониторинга, сбора и обработки специальной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4282" y="404664"/>
            <a:ext cx="8715436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Основные этапы технологии сбора и обработки специальной информации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8715404" y="0"/>
            <a:ext cx="428596" cy="285728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Arial" pitchFamily="34" charset="0"/>
              </a:rPr>
              <a:t>6</a:t>
            </a:r>
            <a:endParaRPr lang="ru-RU" sz="18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1520" y="1340768"/>
          <a:ext cx="8712968" cy="46761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2208"/>
                <a:gridCol w="6840760"/>
              </a:tblGrid>
              <a:tr h="32734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Название этапа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8A3310"/>
                          </a:solidFill>
                        </a:rPr>
                        <a:t>Содержание этапа</a:t>
                      </a:r>
                      <a:endParaRPr lang="ru-RU" sz="1800" dirty="0">
                        <a:solidFill>
                          <a:srgbClr val="8A331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14155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Мониторинг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Обработка и мониторинг ТИ в формате ЕУФ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"/>
                      </a:endParaRPr>
                    </a:p>
                  </a:txBody>
                  <a:tcPr/>
                </a:tc>
              </a:tr>
              <a:tr h="6001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Сбор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и обработка дополнительной ТИ,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необходимой для сбора СИ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Сбор и обработка СИ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hlinkClick r:id=""/>
                      </a:endParaRPr>
                    </a:p>
                  </a:txBody>
                  <a:tcPr/>
                </a:tc>
              </a:tr>
              <a:tr h="40793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Первичный анализ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результатов сбора СИ</a:t>
                      </a:r>
                      <a:endParaRPr lang="ru-RU" sz="18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Реализация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Отбор собранной СИ и отправка ее потребителям</a:t>
                      </a:r>
                      <a:endParaRPr lang="ru-RU" sz="1800" dirty="0"/>
                    </a:p>
                  </a:txBody>
                  <a:tcPr/>
                </a:tc>
              </a:tr>
              <a:tr h="7484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Корректировка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Корректировка правил сбора СИ на основе результатов первичного анализа, а также  информации об актуальности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реализованной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</a:t>
                      </a:r>
                      <a:endParaRPr lang="ru-RU" sz="1800" dirty="0"/>
                    </a:p>
                  </a:txBody>
                  <a:tcPr/>
                </a:tc>
              </a:tr>
              <a:tr h="721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Координация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Координация   поставщиков ТИ в формате ЕУФ, для обеспечения   сбора СИ по теме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643710"/>
            <a:ext cx="6732240" cy="214290"/>
          </a:xfrm>
          <a:prstGeom prst="rect">
            <a:avLst/>
          </a:prstGeom>
          <a:solidFill>
            <a:srgbClr val="A93E13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Arial" pitchFamily="34" charset="0"/>
              </a:rPr>
              <a:t>Технология мониторинга, сбора и обработки специальной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Шаблон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5CB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31322</TotalTime>
  <Words>2022</Words>
  <Application>Microsoft Office PowerPoint</Application>
  <PresentationFormat>Экран (4:3)</PresentationFormat>
  <Paragraphs>264</Paragraphs>
  <Slides>23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Шаблон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 Краюшкин</dc:creator>
  <cp:lastModifiedBy>XXX</cp:lastModifiedBy>
  <cp:revision>3006</cp:revision>
  <dcterms:created xsi:type="dcterms:W3CDTF">2004-08-30T16:01:02Z</dcterms:created>
  <dcterms:modified xsi:type="dcterms:W3CDTF">2017-06-09T20:46:19Z</dcterms:modified>
</cp:coreProperties>
</file>